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C6_96102B6E.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726" r:id="rId5"/>
    <p:sldMasterId id="2147483750" r:id="rId6"/>
    <p:sldMasterId id="2147483794" r:id="rId7"/>
    <p:sldMasterId id="2147483703" r:id="rId8"/>
    <p:sldMasterId id="2147483796" r:id="rId9"/>
    <p:sldMasterId id="2147483821" r:id="rId10"/>
    <p:sldMasterId id="2147483833" r:id="rId11"/>
    <p:sldMasterId id="2147483859" r:id="rId12"/>
  </p:sldMasterIdLst>
  <p:notesMasterIdLst>
    <p:notesMasterId r:id="rId44"/>
  </p:notesMasterIdLst>
  <p:sldIdLst>
    <p:sldId id="4507" r:id="rId13"/>
    <p:sldId id="4554" r:id="rId14"/>
    <p:sldId id="4562" r:id="rId15"/>
    <p:sldId id="4561" r:id="rId16"/>
    <p:sldId id="4548" r:id="rId17"/>
    <p:sldId id="4563" r:id="rId18"/>
    <p:sldId id="4550" r:id="rId19"/>
    <p:sldId id="4552" r:id="rId20"/>
    <p:sldId id="4566" r:id="rId21"/>
    <p:sldId id="4556" r:id="rId22"/>
    <p:sldId id="4565" r:id="rId23"/>
    <p:sldId id="271" r:id="rId24"/>
    <p:sldId id="272" r:id="rId25"/>
    <p:sldId id="273" r:id="rId26"/>
    <p:sldId id="275" r:id="rId27"/>
    <p:sldId id="280" r:id="rId28"/>
    <p:sldId id="274" r:id="rId29"/>
    <p:sldId id="279" r:id="rId30"/>
    <p:sldId id="277" r:id="rId31"/>
    <p:sldId id="278" r:id="rId32"/>
    <p:sldId id="276" r:id="rId33"/>
    <p:sldId id="281" r:id="rId34"/>
    <p:sldId id="283" r:id="rId35"/>
    <p:sldId id="282" r:id="rId36"/>
    <p:sldId id="527" r:id="rId37"/>
    <p:sldId id="4553" r:id="rId38"/>
    <p:sldId id="2530" r:id="rId39"/>
    <p:sldId id="4564" r:id="rId40"/>
    <p:sldId id="523" r:id="rId41"/>
    <p:sldId id="540" r:id="rId42"/>
    <p:sldId id="449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4B08A4-B790-946D-8837-F73855857818}" name="Phillip Bratta" initials="PB" userId="S::bratta@access-board.gov::57e3eee2-2bd3-45e7-af07-a1ecaa73ef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20BAC6-94FE-4CD1-8999-BE3B5C1B655A}" v="1443" dt="2022-05-11T19:15:56.704"/>
    <p1510:client id="{7C005799-5B93-0C32-DB14-0D608831F499}" v="9" dt="2022-05-11T15:40:13.622"/>
    <p1510:client id="{8C1E1EC5-9B12-4BD2-A97F-B6E557E50C2A}" v="32" dt="2022-05-11T14:20:29.474"/>
    <p1510:client id="{AD080594-A48E-41D5-8783-71FC1C13D936}" v="1" dt="2022-05-11T19:29:37.238"/>
    <p1510:client id="{B05912C4-3B83-4985-8A9E-2B79F5373043}" v="85" dt="2022-05-11T15:37:02.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ableStyles" Target="tableStyles.xml"/><Relationship Id="rId8" Type="http://schemas.openxmlformats.org/officeDocument/2006/relationships/slideMaster" Target="slideMasters/slideMaster5.xml"/></Relationships>
</file>

<file path=ppt/comments/modernComment_11C6_96102B6E.xml><?xml version="1.0" encoding="utf-8"?>
<p188:cmLst xmlns:a="http://schemas.openxmlformats.org/drawingml/2006/main" xmlns:r="http://schemas.openxmlformats.org/officeDocument/2006/relationships" xmlns:p188="http://schemas.microsoft.com/office/powerpoint/2018/8/main">
  <p188:cm id="{EF7254BC-81C6-4C4C-A482-BD45F39CE208}" authorId="{1D4B08A4-B790-946D-8837-F73855857818}" status="resolved" created="2022-05-09T19:20:02.423" complete="100000">
    <ac:txMkLst xmlns:ac="http://schemas.microsoft.com/office/drawing/2013/main/command">
      <pc:docMk xmlns:pc="http://schemas.microsoft.com/office/powerpoint/2013/main/command"/>
      <pc:sldMk xmlns:pc="http://schemas.microsoft.com/office/powerpoint/2013/main/command" cId="2517642094" sldId="4550"/>
      <ac:spMk id="7" creationId="{7956225A-3C7E-595E-DB68-60CD84C08E00}"/>
      <ac:txMk cp="34" len="140">
        <ac:context len="496" hash="294526126"/>
      </ac:txMk>
    </ac:txMkLst>
    <p188:pos x="5054278" y="877746"/>
    <p188:txBody>
      <a:bodyPr/>
      <a:lstStyle/>
      <a:p>
        <a:r>
          <a:rPr lang="en-US"/>
          <a:t>Is this the full name of the report? If not, this statement is awkwardly phrased. Consider revising.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01E1D-3957-4272-B6AB-FCF374221E1A}" type="datetimeFigureOut">
              <a:rPr lang="en-US" smtClean="0"/>
              <a:t>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F2CB7-8915-47C4-9CB1-BC778BA6BF35}" type="slidenum">
              <a:rPr lang="en-US" smtClean="0"/>
              <a:t>‹#›</a:t>
            </a:fld>
            <a:endParaRPr lang="en-US"/>
          </a:p>
        </p:txBody>
      </p:sp>
    </p:spTree>
    <p:extLst>
      <p:ext uri="{BB962C8B-B14F-4D97-AF65-F5344CB8AC3E}">
        <p14:creationId xmlns:p14="http://schemas.microsoft.com/office/powerpoint/2010/main" val="3807655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nam10.safelinks.protection.outlook.com/ap/t-59584e83/?url=https%3A%2F%2Fteams.microsoft.com%2Fl%2Fmeetup-join%2F19%253ameeting_MWNjMDg0YTUtNWFjNi00OGM4LWEzOTAtZDBiODY0OWUxMWFk%2540thread.v2%2F0%3Fcontext%3D%257b%2522Tid%2522%253a%2522c620dc48-1d50-4952-8b39-df4d54d74d82%2522%252c%2522Oid%2522%253a%25228286ab53-6372-41db-8624-58e8e6e83290%2522%257d&amp;data=04%7C01%7Cbailey%40access-board.gov%7Cc3b4b16cccee4cd70ac408d9903b8177%7Cfc6093f5e55e4f93b2cf26d0822201c9%7C0%7C0%7C637699407529859486%7CUnknown%7CTWFpbGZsb3d8eyJWIjoiMC4wLjAwMDAiLCJQIjoiV2luMzIiLCJBTiI6Ik1haWwiLCJXVCI6Mn0%3D%7C1000&amp;sdata=erlRpn1meHUtYKoHPalC7d6vqn%2BxRlBjkKu2GXNvRWw%3D&amp;reserved=0" TargetMode="External"/><Relationship Id="rId13" Type="http://schemas.openxmlformats.org/officeDocument/2006/relationships/hyperlink" Target="https://nam10.safelinks.protection.outlook.com/ap/t-59584e83/?url=https%3A%2F%2Fteams.microsoft.com%2Fl%2Fmeetup-join%2F19%253ameeting_YjU2NjNlM2QtZjQ0Yy00N2JmLThhMWMtMzM2M2NkMmM0NjY5%2540thread.v2%2F0%3Fcontext%3D%257b%2522Tid%2522%253a%2522c620dc48-1d50-4952-8b39-df4d54d74d82%2522%252c%2522Oid%2522%253a%2522a915ba3a-17ae-4da1-9a7a-9a0f34b1ab08%2522%257d&amp;data=04%7C01%7Cbailey%40access-board.gov%7Cc3b4b16cccee4cd70ac408d9903b8177%7Cfc6093f5e55e4f93b2cf26d0822201c9%7C0%7C0%7C637699407529889358%7CUnknown%7CTWFpbGZsb3d8eyJWIjoiMC4wLjAwMDAiLCJQIjoiV2luMzIiLCJBTiI6Ik1haWwiLCJXVCI6Mn0%3D%7C1000&amp;sdata=w07DGTt8h%2FdUwrwJ66QQq5lALvQLx0vTA5TBW36jA9M%3D&amp;reserved=0" TargetMode="External"/><Relationship Id="rId18" Type="http://schemas.openxmlformats.org/officeDocument/2006/relationships/hyperlink" Target="https://nam10.safelinks.protection.outlook.com/ap/t-59584e83/?url=https%3A%2F%2Fteams.microsoft.com%2Fl%2Fmeetup-join%2F19%253ameeting_YzllYmZmYzctMWIwNC00ZTgwLTgxZTEtZTZiNzViNDVjMjc0%2540thread.v2%2F0%3Fcontext%3D%257b%2522Tid%2522%253a%2522c620dc48-1d50-4952-8b39-df4d54d74d82%2522%252c%2522Oid%2522%253a%2522a915ba3a-17ae-4da1-9a7a-9a0f34b1ab08%2522%257d&amp;data=04%7C01%7Cbailey%40access-board.gov%7Cc3b4b16cccee4cd70ac408d9903b8177%7Cfc6093f5e55e4f93b2cf26d0822201c9%7C0%7C0%7C637699407529919225%7CUnknown%7CTWFpbGZsb3d8eyJWIjoiMC4wLjAwMDAiLCJQIjoiV2luMzIiLCJBTiI6Ik1haWwiLCJXVCI6Mn0%3D%7C1000&amp;sdata=PuEUD6pJHr3p%2FrjSu4aIRFkDGa0HJGNDXlO%2FMjZBPKQ%3D&amp;reserved=0" TargetMode="External"/><Relationship Id="rId3" Type="http://schemas.openxmlformats.org/officeDocument/2006/relationships/hyperlink" Target="https://nam10.safelinks.protection.outlook.com/ap/t-59584e83/?url=https%3A%2F%2Fteams.microsoft.com%2Fl%2Fmeetup-join%2F19%253ameeting_MDMyZTg4ZTctY2Q2ZC00ODUzLThlODgtNjkyZDg2MmUzYjkx%2540thread.v2%2F0%3Fcontext%3D%257b%2522Tid%2522%253a%2522c620dc48-1d50-4952-8b39-df4d54d74d82%2522%252c%2522Oid%2522%253a%2522a915ba3a-17ae-4da1-9a7a-9a0f34b1ab08%2522%257d&amp;data=04%7C01%7Cbailey%40access-board.gov%7Cc3b4b16cccee4cd70ac408d9903b8177%7Cfc6093f5e55e4f93b2cf26d0822201c9%7C0%7C0%7C637699407529829621%7CUnknown%7CTWFpbGZsb3d8eyJWIjoiMC4wLjAwMDAiLCJQIjoiV2luMzIiLCJBTiI6Ik1haWwiLCJXVCI6Mn0%3D%7C1000&amp;sdata=Vwh6Pckk0DPjTyCLhXV9tBiT2jlFXqL2MU0%2B6%2Bup5dM%3D&amp;reserved=0" TargetMode="External"/><Relationship Id="rId7" Type="http://schemas.openxmlformats.org/officeDocument/2006/relationships/hyperlink" Target="https://nam10.safelinks.protection.outlook.com/ap/t-59584e83/?url=https%3A%2F%2Fteams.microsoft.com%2Fl%2Fmeetup-join%2F19%253ameeting_NDZkYTVkYzQtODMyMC00OTgxLWEzMzYtZWY3OGU0NjVmNWRh%2540thread.v2%2F0%3Fcontext%3D%257b%2522Tid%2522%253a%2522c620dc48-1d50-4952-8b39-df4d54d74d82%2522%252c%2522Oid%2522%253a%2522a915ba3a-17ae-4da1-9a7a-9a0f34b1ab08%2522%257d&amp;data=04%7C01%7Cbailey%40access-board.gov%7Cc3b4b16cccee4cd70ac408d9903b8177%7Cfc6093f5e55e4f93b2cf26d0822201c9%7C0%7C0%7C637699407529849528%7CUnknown%7CTWFpbGZsb3d8eyJWIjoiMC4wLjAwMDAiLCJQIjoiV2luMzIiLCJBTiI6Ik1haWwiLCJXVCI6Mn0%3D%7C1000&amp;sdata=XHfCYPM54BGPRoKw%2F0AIBDoVZe4JdXr5exqbvXIBh58%3D&amp;reserved=0" TargetMode="External"/><Relationship Id="rId12" Type="http://schemas.openxmlformats.org/officeDocument/2006/relationships/hyperlink" Target="https://nam10.safelinks.protection.outlook.com/ap/t-59584e83/?url=https%3A%2F%2Fteams.microsoft.com%2Fl%2Fmeetup-join%2F19%253ameeting_M2EwZmQ5MjUtNjY1YS00MDQwLWI2MzAtNDA2YThjNTk3Mjdk%2540thread.v2%2F0%3Fcontext%3D%257b%2522Tid%2522%253a%2522c620dc48-1d50-4952-8b39-df4d54d74d82%2522%252c%2522Oid%2522%253a%2522a915ba3a-17ae-4da1-9a7a-9a0f34b1ab08%2522%257d&amp;data=04%7C01%7Cbailey%40access-board.gov%7Cc3b4b16cccee4cd70ac408d9903b8177%7Cfc6093f5e55e4f93b2cf26d0822201c9%7C0%7C0%7C637699407529879398%7CUnknown%7CTWFpbGZsb3d8eyJWIjoiMC4wLjAwMDAiLCJQIjoiV2luMzIiLCJBTiI6Ik1haWwiLCJXVCI6Mn0%3D%7C1000&amp;sdata=lg2JrXmWShpiMhMmP4NrNtMAqoRhbb0OcQbJsfeP0Xs%3D&amp;reserved=0" TargetMode="External"/><Relationship Id="rId17" Type="http://schemas.openxmlformats.org/officeDocument/2006/relationships/hyperlink" Target="https://nam10.safelinks.protection.outlook.com/ap/t-59584e83/?url=https%3A%2F%2Fteams.microsoft.com%2Fl%2Fmeetup-join%2F19%253ameeting_Y2RiMGJkNmUtMzk4Mi00NWQyLWIzZGYtZDY5OGFkZjljZGY1%2540thread.v2%2F0%3Fcontext%3D%257b%2522Tid%2522%253a%2522c620dc48-1d50-4952-8b39-df4d54d74d82%2522%252c%2522Oid%2522%253a%2522a915ba3a-17ae-4da1-9a7a-9a0f34b1ab08%2522%257d&amp;data=04%7C01%7Cbailey%40access-board.gov%7Cc3b4b16cccee4cd70ac408d9903b8177%7Cfc6093f5e55e4f93b2cf26d0822201c9%7C0%7C0%7C637699407529909267%7CUnknown%7CTWFpbGZsb3d8eyJWIjoiMC4wLjAwMDAiLCJQIjoiV2luMzIiLCJBTiI6Ik1haWwiLCJXVCI6Mn0%3D%7C1000&amp;sdata=HymvFz%2BPQsC1aNCE%2FLTbZvpWJAH17nrSisjw5nlx%2F1Q%3D&amp;reserved=0" TargetMode="External"/><Relationship Id="rId2" Type="http://schemas.openxmlformats.org/officeDocument/2006/relationships/slide" Target="../slides/slide2.xml"/><Relationship Id="rId16" Type="http://schemas.openxmlformats.org/officeDocument/2006/relationships/hyperlink" Target="https://nam10.safelinks.protection.outlook.com/ap/t-59584e83/?url=https%3A%2F%2Fteams.microsoft.com%2Fl%2Fmeetup-join%2F19%253ameeting_NTM3YjZhNmItYzY2Mi00NmJiLThmZWEtNjgxNmJjYzI4ZGFj%2540thread.v2%2F0%3Fcontext%3D%257b%2522Tid%2522%253a%2522c620dc48-1d50-4952-8b39-df4d54d74d82%2522%252c%2522Oid%2522%253a%2522a915ba3a-17ae-4da1-9a7a-9a0f34b1ab08%2522%257d&amp;data=04%7C01%7Cbailey%40access-board.gov%7Cc3b4b16cccee4cd70ac408d9903b8177%7Cfc6093f5e55e4f93b2cf26d0822201c9%7C0%7C0%7C637699407529899311%7CUnknown%7CTWFpbGZsb3d8eyJWIjoiMC4wLjAwMDAiLCJQIjoiV2luMzIiLCJBTiI6Ik1haWwiLCJXVCI6Mn0%3D%7C1000&amp;sdata=PfBTh5yUSojIqjqJpsSfhMMAGYUvmScX5Nf6pE%2FphIw%3D&amp;reserved=0" TargetMode="External"/><Relationship Id="rId20" Type="http://schemas.openxmlformats.org/officeDocument/2006/relationships/hyperlink" Target="https://nam10.safelinks.protection.outlook.com/ap/t-59584e83/?url=https%3A%2F%2Fteams.microsoft.com%2Fl%2Fmeetup-join%2F19%253ameeting_MTlhM2RhOTItNjJlOS00ZDA3LWI3NGItYmRjYzQwZDM1MzEy%2540thread.v2%2F0%3Fcontext%3D%257b%2522Tid%2522%253a%2522c620dc48-1d50-4952-8b39-df4d54d74d82%2522%252c%2522Oid%2522%253a%2522a915ba3a-17ae-4da1-9a7a-9a0f34b1ab08%2522%257d&amp;data=04%7C01%7Cbailey%40access-board.gov%7Cc3b4b16cccee4cd70ac408d9903b8177%7Cfc6093f5e55e4f93b2cf26d0822201c9%7C0%7C0%7C637699407529929181%7CUnknown%7CTWFpbGZsb3d8eyJWIjoiMC4wLjAwMDAiLCJQIjoiV2luMzIiLCJBTiI6Ik1haWwiLCJXVCI6Mn0%3D%7C1000&amp;sdata=9l1heGSJRFHLTOcH6rsjB%2FmmE26wEPtuwI7xmdG4%2BC0%3D&amp;reserved=0" TargetMode="External"/><Relationship Id="rId1" Type="http://schemas.openxmlformats.org/officeDocument/2006/relationships/notesMaster" Target="../notesMasters/notesMaster1.xml"/><Relationship Id="rId6" Type="http://schemas.openxmlformats.org/officeDocument/2006/relationships/hyperlink" Target="https://nam10.safelinks.protection.outlook.com/ap/t-59584e83/?url=https%3A%2F%2Fteams.microsoft.com%2Fl%2Fmeetup-join%2F19%253ameeting_NmNiNzE4NGEtZmJmZi00YzJlLTg2Y2MtM2RlMzViM2ZhMGZk%2540thread.v2%2F0%3Fcontext%3D%257b%2522Tid%2522%253a%2522c620dc48-1d50-4952-8b39-df4d54d74d82%2522%252c%2522Oid%2522%253a%2522a915ba3a-17ae-4da1-9a7a-9a0f34b1ab08%2522%257d&amp;data=04%7C01%7Cbailey%40access-board.gov%7Cc3b4b16cccee4cd70ac408d9903b8177%7Cfc6093f5e55e4f93b2cf26d0822201c9%7C0%7C0%7C637699407529849528%7CUnknown%7CTWFpbGZsb3d8eyJWIjoiMC4wLjAwMDAiLCJQIjoiV2luMzIiLCJBTiI6Ik1haWwiLCJXVCI6Mn0%3D%7C1000&amp;sdata=VPBhMQyjvFyX74pPMVrsnpglEoX7EwFjBU3Sg4XgdI0%3D&amp;reserved=0" TargetMode="External"/><Relationship Id="rId11" Type="http://schemas.openxmlformats.org/officeDocument/2006/relationships/hyperlink" Target="https://nam10.safelinks.protection.outlook.com/ap/t-59584e83/?url=https%3A%2F%2Fteams.microsoft.com%2Fl%2Fmeetup-join%2F19%253ameeting_MDcwMjFiZGEtOGY0Yy00NGE1LWJlYzQtOTI4ZDhlMjRjMzAz%2540thread.v2%2F0%3Fcontext%3D%257b%2522Tid%2522%253a%2522c620dc48-1d50-4952-8b39-df4d54d74d82%2522%252c%2522Oid%2522%253a%2522a915ba3a-17ae-4da1-9a7a-9a0f34b1ab08%2522%257d&amp;data=04%7C01%7Cbailey%40access-board.gov%7Cc3b4b16cccee4cd70ac408d9903b8177%7Cfc6093f5e55e4f93b2cf26d0822201c9%7C0%7C0%7C637699407529869443%7CUnknown%7CTWFpbGZsb3d8eyJWIjoiMC4wLjAwMDAiLCJQIjoiV2luMzIiLCJBTiI6Ik1haWwiLCJXVCI6Mn0%3D%7C1000&amp;sdata=zINZRGwX7hDMPnsPF%2FKNdM6npFO%2Bx%2Brv5VK23iW8b4E%3D&amp;reserved=0" TargetMode="External"/><Relationship Id="rId5" Type="http://schemas.openxmlformats.org/officeDocument/2006/relationships/hyperlink" Target="https://nam10.safelinks.protection.outlook.com/ap/t-59584e83/?url=https%3A%2F%2Fteams.microsoft.com%2Fl%2Fmeetup-join%2F19%253ameeting_MzZlN2Y3ZDEtOWU2Zi00ZmUyLTkxZGYtNzliYmQyNmZhYzg4%2540thread.v2%2F0%3Fcontext%3D%257b%2522Tid%2522%253a%2522c620dc48-1d50-4952-8b39-df4d54d74d82%2522%252c%2522Oid%2522%253a%2522a915ba3a-17ae-4da1-9a7a-9a0f34b1ab08%2522%257d&amp;data=04%7C01%7Cbailey%40access-board.gov%7Cc3b4b16cccee4cd70ac408d9903b8177%7Cfc6093f5e55e4f93b2cf26d0822201c9%7C0%7C0%7C637699407529839575%7CUnknown%7CTWFpbGZsb3d8eyJWIjoiMC4wLjAwMDAiLCJQIjoiV2luMzIiLCJBTiI6Ik1haWwiLCJXVCI6Mn0%3D%7C1000&amp;sdata=68JP9ScZoz%2FlBu2EaYtJUkaBEtna7cdY666LMmRXkpU%3D&amp;reserved=0" TargetMode="External"/><Relationship Id="rId15" Type="http://schemas.openxmlformats.org/officeDocument/2006/relationships/hyperlink" Target="https://nam10.safelinks.protection.outlook.com/ap/t-59584e83/?url=https%3A%2F%2Fteams.microsoft.com%2Fl%2Fmeetup-join%2F19%253ameeting_ZTQ4NGZkM2MtOWVhNC00OTJkLWE3ZGMtMWYwZTYwNTQxNDgz%2540thread.v2%2F0%3Fcontext%3D%257b%2522Tid%2522%253a%2522c620dc48-1d50-4952-8b39-df4d54d74d82%2522%252c%2522Oid%2522%253a%2522a915ba3a-17ae-4da1-9a7a-9a0f34b1ab08%2522%257d&amp;data=04%7C01%7Cbailey%40access-board.gov%7Cc3b4b16cccee4cd70ac408d9903b8177%7Cfc6093f5e55e4f93b2cf26d0822201c9%7C0%7C0%7C637699407529899311%7CUnknown%7CTWFpbGZsb3d8eyJWIjoiMC4wLjAwMDAiLCJQIjoiV2luMzIiLCJBTiI6Ik1haWwiLCJXVCI6Mn0%3D%7C1000&amp;sdata=BjE2YjujmBweAHVl3TVNJAR8y%2FU%2FUO01kcaspcDqEbQ%3D&amp;reserved=0" TargetMode="External"/><Relationship Id="rId10" Type="http://schemas.openxmlformats.org/officeDocument/2006/relationships/hyperlink" Target="https://nam10.safelinks.protection.outlook.com/ap/t-59584e83/?url=https%3A%2F%2Fteams.microsoft.com%2Fl%2Fmeetup-join%2F19%253ameeting_YzcxZWQwYmItZGJlMC00N2I3LWFhNGItNWEzNWU3MThhYjAx%2540thread.v2%2F0%3Fcontext%3D%257b%2522Tid%2522%253a%2522c620dc48-1d50-4952-8b39-df4d54d74d82%2522%252c%2522Oid%2522%253a%2522a915ba3a-17ae-4da1-9a7a-9a0f34b1ab08%2522%257d&amp;data=04%7C01%7Cbailey%40access-board.gov%7Cc3b4b16cccee4cd70ac408d9903b8177%7Cfc6093f5e55e4f93b2cf26d0822201c9%7C0%7C0%7C637699407529869443%7CUnknown%7CTWFpbGZsb3d8eyJWIjoiMC4wLjAwMDAiLCJQIjoiV2luMzIiLCJBTiI6Ik1haWwiLCJXVCI6Mn0%3D%7C1000&amp;sdata=KUeIGdPUv1C45sLFD5o93MCZl6LQzZAAVIo8JeftAVA%3D&amp;reserved=0" TargetMode="External"/><Relationship Id="rId19" Type="http://schemas.openxmlformats.org/officeDocument/2006/relationships/hyperlink" Target="https://nam10.safelinks.protection.outlook.com/ap/t-59584e83/?url=https%3A%2F%2Fteams.microsoft.com%2Fl%2Fmeetup-join%2F19%253ameeting_MDQyZTY3NjYtYjE0Ni00ZDcxLTkwNmUtNGY5MjY5Y2ZjMjAw%2540thread.v2%2F0%3Fcontext%3D%257b%2522Tid%2522%253a%2522c620dc48-1d50-4952-8b39-df4d54d74d82%2522%252c%2522Oid%2522%253a%2522a915ba3a-17ae-4da1-9a7a-9a0f34b1ab08%2522%257d&amp;data=04%7C01%7Cbailey%40access-board.gov%7Cc3b4b16cccee4cd70ac408d9903b8177%7Cfc6093f5e55e4f93b2cf26d0822201c9%7C0%7C0%7C637699407529919225%7CUnknown%7CTWFpbGZsb3d8eyJWIjoiMC4wLjAwMDAiLCJQIjoiV2luMzIiLCJBTiI6Ik1haWwiLCJXVCI6Mn0%3D%7C1000&amp;sdata=HVpquuINZCchHbig196FMDGiJfwFtPPpurmHDvEltmw%3D&amp;reserved=0" TargetMode="External"/><Relationship Id="rId4" Type="http://schemas.openxmlformats.org/officeDocument/2006/relationships/hyperlink" Target="https://nam10.safelinks.protection.outlook.com/ap/t-59584e83/?url=https%3A%2F%2Fteams.microsoft.com%2Fl%2Fmeetup-join%2F19%253ameeting_MjdmYjYzNmEtOTZlMS00MGQzLThkZGEtY2Q0ODNhOTAzMDk4%2540thread.v2%2F0%3Fcontext%3D%257b%2522Tid%2522%253a%2522c620dc48-1d50-4952-8b39-df4d54d74d82%2522%252c%2522Oid%2522%253a%2522a915ba3a-17ae-4da1-9a7a-9a0f34b1ab08%2522%257d&amp;data=04%7C01%7Cbailey%40access-board.gov%7Cc3b4b16cccee4cd70ac408d9903b8177%7Cfc6093f5e55e4f93b2cf26d0822201c9%7C0%7C0%7C637699407529839575%7CUnknown%7CTWFpbGZsb3d8eyJWIjoiMC4wLjAwMDAiLCJQIjoiV2luMzIiLCJBTiI6Ik1haWwiLCJXVCI6Mn0%3D%7C1000&amp;sdata=plyAIRnXnTQ%2BeFN%2FtLHED6Me5v2FDuamIL8xc1OCSjc%3D&amp;reserved=0" TargetMode="External"/><Relationship Id="rId9" Type="http://schemas.openxmlformats.org/officeDocument/2006/relationships/hyperlink" Target="https://nam10.safelinks.protection.outlook.com/ap/t-59584e83/?url=https%3A%2F%2Fteams.microsoft.com%2Fl%2Fmeetup-join%2F19%253ameeting_MTdkMzQwMjQtMzA1Yi00NmE4LTljYTItZGE0Mjk1ODZjNzMy%2540thread.v2%2F0%3Fcontext%3D%257b%2522Tid%2522%253a%2522c620dc48-1d50-4952-8b39-df4d54d74d82%2522%252c%2522Oid%2522%253a%2522a915ba3a-17ae-4da1-9a7a-9a0f34b1ab08%2522%257d&amp;data=04%7C01%7Cbailey%40access-board.gov%7Cc3b4b16cccee4cd70ac408d9903b8177%7Cfc6093f5e55e4f93b2cf26d0822201c9%7C0%7C0%7C637699407529859486%7CUnknown%7CTWFpbGZsb3d8eyJWIjoiMC4wLjAwMDAiLCJQIjoiV2luMzIiLCJBTiI6Ik1haWwiLCJXVCI6Mn0%3D%7C1000&amp;sdata=1sFj21ZgIfY3W%2BZzCj%2Fm0%2FEkZhCNziILTkAl5gY02LE%3D&amp;reserved=0" TargetMode="External"/><Relationship Id="rId14" Type="http://schemas.openxmlformats.org/officeDocument/2006/relationships/hyperlink" Target="https://nam10.safelinks.protection.outlook.com/ap/t-59584e83/?url=https%3A%2F%2Fteams.microsoft.com%2Fl%2Fmeetup-join%2F19%253ameeting_ZjhmNjAyMGEtZjI4MS00NjkzLWEyNzktNGE3ZjQwZjQ0Nzg2%2540thread.v2%2F0%3Fcontext%3D%257b%2522Tid%2522%253a%2522c620dc48-1d50-4952-8b39-df4d54d74d82%2522%252c%2522Oid%2522%253a%2522a915ba3a-17ae-4da1-9a7a-9a0f34b1ab08%2522%257d&amp;data=04%7C01%7Cbailey%40access-board.gov%7Cc3b4b16cccee4cd70ac408d9903b8177%7Cfc6093f5e55e4f93b2cf26d0822201c9%7C0%7C0%7C637699407529889358%7CUnknown%7CTWFpbGZsb3d8eyJWIjoiMC4wLjAwMDAiLCJQIjoiV2luMzIiLCJBTiI6Ik1haWwiLCJXVCI6Mn0%3D%7C1000&amp;sdata=fghRfsGlURlVTENG5sWVigbfIfBAhB2%2BcQBpYU2Mnjk%3D&amp;reserved=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1E9D0AC-E1F5-436D-B805-E15EDDDBE35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81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rPr>
              <a:t>Good afternoon,</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rPr>
              <a:t>In honor of October being National Disability Employment Awareness Month (NDEAM), the MITRE Corporation is holding a week and a half long Technical Exchange Meeting (TEM) covering a variety accessibility topics. I realize this is fairly late notice, but I still want to pass it along in case you have time and interest in attending any of the sessions.</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rPr>
              <a:t>The session schedule, including Microsoft Teams links, is as follows (Note: all event times are in Eastern Standard Time). </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342900" marR="0" lvl="0" indent="-342900">
              <a:lnSpc>
                <a:spcPct val="110000"/>
              </a:lnSpc>
              <a:spcBef>
                <a:spcPts val="0"/>
              </a:spcBef>
              <a:spcAft>
                <a:spcPts val="600"/>
              </a:spcAft>
              <a:buSzPts val="1000"/>
              <a:buFont typeface="Symbol" panose="05050102010706020507" pitchFamily="18" charset="2"/>
              <a:buChar char=""/>
              <a:tabLst>
                <a:tab pos="457200" algn="l"/>
              </a:tabLst>
            </a:pPr>
            <a:r>
              <a:rPr lang="en-US" sz="1200" b="1">
                <a:effectLst/>
                <a:latin typeface="Calibri" panose="020F0502020204030204" pitchFamily="34" charset="0"/>
                <a:ea typeface="Times New Roman" panose="02020603050405020304" pitchFamily="18" charset="0"/>
              </a:rPr>
              <a:t>Monday, October 18</a:t>
            </a:r>
            <a:r>
              <a:rPr lang="en-US" sz="1100">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10–10:45 am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TEM Kick-off and about MITRE’s Accessibility Council</a:t>
            </a:r>
            <a:r>
              <a:rPr lang="en-US" sz="1200" b="1">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10000"/>
              </a:lnSpc>
              <a:spcBef>
                <a:spcPts val="0"/>
              </a:spcBef>
              <a:spcAft>
                <a:spcPts val="600"/>
              </a:spcAft>
            </a:pPr>
            <a:r>
              <a:rPr lang="en-US" sz="1200">
                <a:effectLst/>
                <a:latin typeface="Calibri" panose="020F0502020204030204" pitchFamily="34" charset="0"/>
                <a:ea typeface="Calibri" panose="020F0502020204030204" pitchFamily="34" charset="0"/>
              </a:rPr>
              <a:t>[Michael Weiss / Principal Accessibility and Usability Engineer, MITRE]</a:t>
            </a:r>
            <a:endParaRPr lang="en-US" sz="1100">
              <a:effectLst/>
              <a:latin typeface="Calibri" panose="020F0502020204030204" pitchFamily="34" charset="0"/>
              <a:ea typeface="Calibri" panose="020F0502020204030204" pitchFamily="34"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11–11:45 am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Collaborating with Co-workers with Disabilities</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[Sam </a:t>
            </a:r>
            <a:r>
              <a:rPr lang="en-US" sz="1200" err="1">
                <a:effectLst/>
                <a:latin typeface="Calibri" panose="020F0502020204030204" pitchFamily="34" charset="0"/>
                <a:ea typeface="Times New Roman" panose="02020603050405020304" pitchFamily="18" charset="0"/>
                <a:cs typeface="Times New Roman" panose="02020603050405020304" pitchFamily="18" charset="0"/>
              </a:rPr>
              <a:t>Joehl</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a:t>
            </a:r>
            <a:r>
              <a:rPr lang="en-US" sz="1200">
                <a:effectLst/>
                <a:latin typeface="Calibri" panose="020F0502020204030204" pitchFamily="34" charset="0"/>
                <a:ea typeface="Times New Roman" panose="02020603050405020304" pitchFamily="18" charset="0"/>
                <a:cs typeface="Times New Roman" panose="02020603050405020304" pitchFamily="18" charset="0"/>
              </a:rPr>
              <a:t> Principal Accessibility Architect, LevelAccess.com]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12–12:45 pm — </a:t>
            </a:r>
            <a:r>
              <a:rPr lang="en-US" sz="1200" b="1"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Demodocus</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 Framework for Automatically Testing Interactive Content</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[Trevor Bostic </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a:t>
            </a:r>
            <a:r>
              <a:rPr lang="en-US" sz="1200">
                <a:effectLst/>
                <a:latin typeface="Calibri" panose="020F0502020204030204" pitchFamily="34" charset="0"/>
                <a:ea typeface="Times New Roman" panose="02020603050405020304" pitchFamily="18" charset="0"/>
                <a:cs typeface="Times New Roman" panose="02020603050405020304" pitchFamily="18" charset="0"/>
              </a:rPr>
              <a:t> Sr. Software Engineer, MITRE]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600"/>
              </a:spcAft>
              <a:buSzPts val="1000"/>
              <a:buFont typeface="Symbol" panose="05050102010706020507" pitchFamily="18" charset="2"/>
              <a:buChar char=""/>
              <a:tabLst>
                <a:tab pos="457200" algn="l"/>
              </a:tabLst>
            </a:pPr>
            <a:r>
              <a:rPr lang="en-US" sz="1200" b="1">
                <a:effectLst/>
                <a:latin typeface="Calibri" panose="020F0502020204030204" pitchFamily="34" charset="0"/>
                <a:ea typeface="Times New Roman" panose="02020603050405020304" pitchFamily="18" charset="0"/>
              </a:rPr>
              <a:t>Tuesday, October 19</a:t>
            </a:r>
            <a:r>
              <a:rPr lang="en-US" sz="1100">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11–11:45 am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How Cognitive Accessibility Helps Us All</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[Dr. Anne Forrest </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a:t>
            </a:r>
            <a:r>
              <a:rPr lang="en-US" sz="1200">
                <a:effectLst/>
                <a:latin typeface="Calibri" panose="020F0502020204030204" pitchFamily="34" charset="0"/>
                <a:ea typeface="Times New Roman" panose="02020603050405020304" pitchFamily="18" charset="0"/>
                <a:cs typeface="Times New Roman" panose="02020603050405020304" pitchFamily="18" charset="0"/>
              </a:rPr>
              <a:t> Cognitive Design Speaker &amp; Advocate, APlasticBrain.com; Glenda Sims </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Director of Accessibility, Deque.com]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600"/>
              </a:spcAft>
              <a:buSzPts val="1000"/>
              <a:buFont typeface="Symbol" panose="05050102010706020507" pitchFamily="18" charset="2"/>
              <a:buChar char=""/>
              <a:tabLst>
                <a:tab pos="457200" algn="l"/>
              </a:tabLst>
            </a:pPr>
            <a:r>
              <a:rPr lang="en-US" sz="1200" b="1">
                <a:effectLst/>
                <a:latin typeface="Calibri" panose="020F0502020204030204" pitchFamily="34" charset="0"/>
                <a:ea typeface="Times New Roman" panose="02020603050405020304" pitchFamily="18" charset="0"/>
              </a:rPr>
              <a:t>Wednesday, October 20</a:t>
            </a:r>
            <a:r>
              <a:rPr lang="en-US" sz="1100">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2–3:30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Usability Testing with People with Disabilities</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[Elisa K. Miller</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 MITRE]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600"/>
              </a:spcAft>
              <a:buSzPts val="1000"/>
              <a:buFont typeface="Symbol" panose="05050102010706020507" pitchFamily="18" charset="2"/>
              <a:buChar char=""/>
              <a:tabLst>
                <a:tab pos="457200" algn="l"/>
              </a:tabLst>
            </a:pPr>
            <a:r>
              <a:rPr lang="en-US" sz="1200" b="1">
                <a:effectLst/>
                <a:latin typeface="Calibri" panose="020F0502020204030204" pitchFamily="34" charset="0"/>
                <a:ea typeface="Times New Roman" panose="02020603050405020304" pitchFamily="18" charset="0"/>
              </a:rPr>
              <a:t>Thursday, October 21</a:t>
            </a:r>
            <a:r>
              <a:rPr lang="en-US" sz="1100">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12–1:00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Inclusion and Support for Invisible Disabilities in the Workplace</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[Christina Irene</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 Diversity Speaker and Author, ChristinaIrene.com]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1–1:45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Accessible Chatbot Design and Evaluation</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[MITRE Accessible Chatbots Research Team (Jeff Stanley, Ronna ten Brink, Amna Abbas, Benjamin </a:t>
            </a:r>
            <a:r>
              <a:rPr lang="en-US" sz="1200" err="1">
                <a:effectLst/>
                <a:latin typeface="Calibri" panose="020F0502020204030204" pitchFamily="34" charset="0"/>
                <a:ea typeface="Times New Roman" panose="02020603050405020304" pitchFamily="18" charset="0"/>
                <a:cs typeface="Times New Roman" panose="02020603050405020304" pitchFamily="18" charset="0"/>
              </a:rPr>
              <a:t>Bilbro</a:t>
            </a:r>
            <a:r>
              <a:rPr lang="en-US" sz="1200">
                <a:effectLst/>
                <a:latin typeface="Calibri" panose="020F0502020204030204" pitchFamily="34" charset="0"/>
                <a:ea typeface="Times New Roman" panose="02020603050405020304" pitchFamily="18" charset="0"/>
                <a:cs typeface="Times New Roman" panose="02020603050405020304" pitchFamily="18" charset="0"/>
              </a:rPr>
              <a:t>, Trevor Bostic, Gina </a:t>
            </a:r>
            <a:r>
              <a:rPr lang="en-US" sz="1200" err="1">
                <a:effectLst/>
                <a:latin typeface="Calibri" panose="020F0502020204030204" pitchFamily="34" charset="0"/>
                <a:ea typeface="Times New Roman" panose="02020603050405020304" pitchFamily="18" charset="0"/>
                <a:cs typeface="Times New Roman" panose="02020603050405020304" pitchFamily="18" charset="0"/>
              </a:rPr>
              <a:t>Lofaro</a:t>
            </a:r>
            <a:r>
              <a:rPr lang="en-US" sz="1200">
                <a:effectLst/>
                <a:latin typeface="Calibri" panose="020F0502020204030204" pitchFamily="34" charset="0"/>
                <a:ea typeface="Times New Roman" panose="02020603050405020304" pitchFamily="18" charset="0"/>
                <a:cs typeface="Times New Roman" panose="02020603050405020304" pitchFamily="18" charset="0"/>
              </a:rPr>
              <a:t>, Becca Scollan, Alexandra </a:t>
            </a:r>
            <a:r>
              <a:rPr lang="en-US" sz="1200" err="1">
                <a:effectLst/>
                <a:latin typeface="Calibri" panose="020F0502020204030204" pitchFamily="34" charset="0"/>
                <a:ea typeface="Times New Roman" panose="02020603050405020304" pitchFamily="18" charset="0"/>
                <a:cs typeface="Times New Roman" panose="02020603050405020304" pitchFamily="18" charset="0"/>
              </a:rPr>
              <a:t>Valiton</a:t>
            </a:r>
            <a:r>
              <a:rPr lang="en-US" sz="1200">
                <a:effectLst/>
                <a:latin typeface="Calibri" panose="020F0502020204030204" pitchFamily="34" charset="0"/>
                <a:ea typeface="Times New Roman" panose="02020603050405020304" pitchFamily="18" charset="0"/>
                <a:cs typeface="Times New Roman" panose="02020603050405020304" pitchFamily="18" charset="0"/>
              </a:rPr>
              <a:t>, Jenna </a:t>
            </a:r>
            <a:r>
              <a:rPr lang="en-US" sz="1200" err="1">
                <a:effectLst/>
                <a:latin typeface="Calibri" panose="020F0502020204030204" pitchFamily="34" charset="0"/>
                <a:ea typeface="Times New Roman" panose="02020603050405020304" pitchFamily="18" charset="0"/>
                <a:cs typeface="Times New Roman" panose="02020603050405020304" pitchFamily="18" charset="0"/>
              </a:rPr>
              <a:t>Wittich</a:t>
            </a:r>
            <a:r>
              <a:rPr lang="en-US" sz="1200">
                <a:effectLst/>
                <a:latin typeface="Calibri" panose="020F0502020204030204" pitchFamily="34"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2–3:30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Why and How to Caption your Videos</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[Meryl Evans</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 Founder, CEO, and Accessibility Marketer, Meryl.net Digital Marketing]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600"/>
              </a:spcAft>
              <a:buSzPts val="1000"/>
              <a:buFont typeface="Symbol" panose="05050102010706020507" pitchFamily="18" charset="2"/>
              <a:buChar char=""/>
              <a:tabLst>
                <a:tab pos="457200" algn="l"/>
              </a:tabLst>
            </a:pPr>
            <a:r>
              <a:rPr lang="en-US" sz="1200" b="1">
                <a:effectLst/>
                <a:latin typeface="Calibri" panose="020F0502020204030204" pitchFamily="34" charset="0"/>
                <a:ea typeface="Times New Roman" panose="02020603050405020304" pitchFamily="18" charset="0"/>
              </a:rPr>
              <a:t>Friday, October 22</a:t>
            </a:r>
            <a:r>
              <a:rPr lang="en-US" sz="1100">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9–9:45 am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Inspiring Examples of Accessible Extended Reality (XR)</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[Thomas Logan</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 Founder and CEO, EqualEntry.com]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10–10:45 am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PRESENCE: How AR &amp; VR can make remote collaboration more accessible &amp; inclusive</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[Jordan Higgins </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a:t>
            </a:r>
            <a:r>
              <a:rPr lang="en-US" sz="1200">
                <a:effectLst/>
                <a:latin typeface="Calibri" panose="020F0502020204030204" pitchFamily="34" charset="0"/>
                <a:ea typeface="Times New Roman" panose="02020603050405020304" pitchFamily="18" charset="0"/>
                <a:cs typeface="Times New Roman" panose="02020603050405020304" pitchFamily="18" charset="0"/>
              </a:rPr>
              <a:t> Lead Human Centered Engineer, MITRE]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12–12:45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Create Section 508 Compliant (and accessible!) Documents</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[Jennifer Strickland </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a:t>
            </a:r>
            <a:r>
              <a:rPr lang="en-US" sz="1200">
                <a:effectLst/>
                <a:latin typeface="Calibri" panose="020F0502020204030204" pitchFamily="34" charset="0"/>
                <a:ea typeface="Times New Roman" panose="02020603050405020304" pitchFamily="18" charset="0"/>
                <a:cs typeface="Times New Roman" panose="02020603050405020304" pitchFamily="18" charset="0"/>
              </a:rPr>
              <a:t> Sr. Human Centered Design, Accessibility Engineer, MITRE]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1–1:45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Accessibility: Who, What, Why, Where, and How?</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[Nic </a:t>
            </a:r>
            <a:r>
              <a:rPr lang="en-US" sz="1200" err="1">
                <a:effectLst/>
                <a:latin typeface="Calibri" panose="020F0502020204030204" pitchFamily="34" charset="0"/>
                <a:ea typeface="Times New Roman" panose="02020603050405020304" pitchFamily="18" charset="0"/>
                <a:cs typeface="Times New Roman" panose="02020603050405020304" pitchFamily="18" charset="0"/>
              </a:rPr>
              <a:t>Steenhout</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 Accessibility Consultant, Incl.ca]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2–2:45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To Animate or Not to Animate: how to keep motion design accessible for all</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[Nat </a:t>
            </a:r>
            <a:r>
              <a:rPr lang="en-US" sz="1200" err="1">
                <a:effectLst/>
                <a:latin typeface="Calibri" panose="020F0502020204030204" pitchFamily="34" charset="0"/>
                <a:ea typeface="Times New Roman" panose="02020603050405020304" pitchFamily="18" charset="0"/>
                <a:cs typeface="Times New Roman" panose="02020603050405020304" pitchFamily="18" charset="0"/>
              </a:rPr>
              <a:t>Tarnoff</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 Lead Accessibility Consultant, LevelAccess.com]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600"/>
              </a:spcAft>
              <a:buSzPts val="1000"/>
              <a:buFont typeface="Symbol" panose="05050102010706020507" pitchFamily="18" charset="2"/>
              <a:buChar char=""/>
              <a:tabLst>
                <a:tab pos="457200" algn="l"/>
              </a:tabLst>
            </a:pPr>
            <a:r>
              <a:rPr lang="en-US" sz="1200" b="1">
                <a:effectLst/>
                <a:latin typeface="Calibri" panose="020F0502020204030204" pitchFamily="34" charset="0"/>
                <a:ea typeface="Times New Roman" panose="02020603050405020304" pitchFamily="18" charset="0"/>
              </a:rPr>
              <a:t>Monday, October 25</a:t>
            </a:r>
            <a:r>
              <a:rPr lang="en-US" sz="1100">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12–12:45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An Update from the U.S. Access Board: learn about Section 504, 508, the ADA, and CVAA</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[Bruce Bailey</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 Accessibility Specialist, IT Specialist, U.S. Access Board]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1–1:45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Living and Working with a Cochlear Implant</a:t>
            </a:r>
            <a:br>
              <a:rPr lang="en-US" sz="1200" b="1">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[Bo Kaufmann</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 </a:t>
            </a:r>
            <a:r>
              <a:rPr lang="en-US" sz="1200">
                <a:effectLst/>
                <a:latin typeface="Calibri" panose="020F0502020204030204" pitchFamily="34" charset="0"/>
                <a:ea typeface="Times New Roman" panose="02020603050405020304" pitchFamily="18" charset="0"/>
                <a:cs typeface="Times New Roman" panose="02020603050405020304" pitchFamily="18" charset="0"/>
              </a:rPr>
              <a:t>Lead Technical Training &amp; Development Specialist, MITRE]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600"/>
              </a:spcAft>
              <a:buSzPts val="1000"/>
              <a:buFont typeface="Symbol" panose="05050102010706020507" pitchFamily="18" charset="2"/>
              <a:buChar char=""/>
              <a:tabLst>
                <a:tab pos="457200" algn="l"/>
              </a:tabLst>
            </a:pPr>
            <a:r>
              <a:rPr lang="en-US" sz="1200" b="1">
                <a:effectLst/>
                <a:latin typeface="Calibri" panose="020F0502020204030204" pitchFamily="34" charset="0"/>
                <a:ea typeface="Times New Roman" panose="02020603050405020304" pitchFamily="18" charset="0"/>
              </a:rPr>
              <a:t>Tuesday, October 26</a:t>
            </a:r>
            <a:r>
              <a:rPr lang="en-US" sz="1100">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2–2:45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Plain Language: Law, Requirements, and Guidelines</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[Elisa K. Miller</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 </a:t>
            </a:r>
            <a:r>
              <a:rPr lang="en-US" sz="1200">
                <a:effectLst/>
                <a:latin typeface="Calibri" panose="020F0502020204030204" pitchFamily="34" charset="0"/>
                <a:ea typeface="Times New Roman" panose="02020603050405020304" pitchFamily="18" charset="0"/>
                <a:cs typeface="Times New Roman" panose="02020603050405020304" pitchFamily="18" charset="0"/>
              </a:rPr>
              <a:t>Lead Human Centered Engineer, MITRE]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600"/>
              </a:spcAft>
              <a:buSzPts val="1000"/>
              <a:buFont typeface="Symbol" panose="05050102010706020507" pitchFamily="18" charset="2"/>
              <a:buChar char=""/>
              <a:tabLst>
                <a:tab pos="457200" algn="l"/>
              </a:tabLst>
            </a:pPr>
            <a:r>
              <a:rPr lang="en-US" sz="1200" b="1">
                <a:effectLst/>
                <a:latin typeface="Calibri" panose="020F0502020204030204" pitchFamily="34" charset="0"/>
                <a:ea typeface="Times New Roman" panose="02020603050405020304" pitchFamily="18" charset="0"/>
              </a:rPr>
              <a:t>Wednesday, October 27</a:t>
            </a:r>
            <a:r>
              <a:rPr lang="en-US" sz="1100">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11–11:45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Inclusive Collaboration Best Practices</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[Jennifer Strickland</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 Sr. Human Centered Design, Accessibility Engineer, MITRE]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0000"/>
              </a:lnSpc>
              <a:spcBef>
                <a:spcPts val="0"/>
              </a:spcBef>
              <a:spcAft>
                <a:spcPts val="600"/>
              </a:spcAft>
              <a:buSzPts val="1000"/>
              <a:buFont typeface="Courier New" panose="02070309020205020404" pitchFamily="49" charset="0"/>
              <a:buChar char="o"/>
              <a:tabLst>
                <a:tab pos="914400" algn="l"/>
              </a:tabLs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1–1:45 pm — </a:t>
            </a:r>
            <a:r>
              <a:rPr lang="en-US" sz="12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val="tx"/>
                    </a:ext>
                  </a:extLst>
                </a:hlinkClick>
              </a:rPr>
              <a:t>Hiding in Plain Sight: including everyone at work</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r>
              <a:rPr lang="en-US" sz="1200">
                <a:effectLst/>
                <a:latin typeface="Calibri" panose="020F0502020204030204" pitchFamily="34" charset="0"/>
                <a:ea typeface="Times New Roman" panose="02020603050405020304" pitchFamily="18" charset="0"/>
                <a:cs typeface="Times New Roman" panose="02020603050405020304" pitchFamily="18" charset="0"/>
              </a:rPr>
              <a:t>[Pamela Mertz</a:t>
            </a:r>
            <a:r>
              <a:rPr lang="en-US" sz="12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 Board Member, National Stuttering Association]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rPr>
              <a:t>Please let feel free to share this information to any fellow federal government employee that you think you have interest in attending. If you have any questions about the TEM, please let me know.</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rPr>
              <a:t>Thanks,</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rPr>
              <a:t>-Michael</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lnSpc>
                <a:spcPts val="1200"/>
              </a:lnSpc>
              <a:spcBef>
                <a:spcPts val="0"/>
              </a:spcBef>
              <a:spcAft>
                <a:spcPts val="200"/>
              </a:spcAft>
            </a:pPr>
            <a:r>
              <a:rPr lang="en-US" sz="1200" b="1">
                <a:solidFill>
                  <a:srgbClr val="2F5496"/>
                </a:solidFill>
                <a:effectLst/>
                <a:latin typeface="Arial" panose="020B0604020202020204" pitchFamily="34" charset="0"/>
                <a:ea typeface="Calibri" panose="020F0502020204030204" pitchFamily="34" charset="0"/>
              </a:rPr>
              <a:t>Michael Weiss</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Arial" panose="020B0604020202020204" pitchFamily="34" charset="0"/>
                <a:ea typeface="Calibri" panose="020F0502020204030204" pitchFamily="34" charset="0"/>
              </a:rPr>
              <a:t>he | him | his  </a:t>
            </a:r>
            <a:endParaRPr lang="en-US" sz="1400">
              <a:effectLst/>
              <a:latin typeface="Calibri" panose="020F0502020204030204" pitchFamily="34" charset="0"/>
              <a:ea typeface="Calibri" panose="020F0502020204030204" pitchFamily="34" charset="0"/>
            </a:endParaRPr>
          </a:p>
          <a:p>
            <a:pPr marL="0" marR="0">
              <a:lnSpc>
                <a:spcPts val="1300"/>
              </a:lnSpc>
              <a:spcBef>
                <a:spcPts val="0"/>
              </a:spcBef>
              <a:spcAft>
                <a:spcPts val="0"/>
              </a:spcAft>
            </a:pPr>
            <a:r>
              <a:rPr lang="en-US" sz="1200">
                <a:solidFill>
                  <a:srgbClr val="404040"/>
                </a:solidFill>
                <a:effectLst/>
                <a:latin typeface="Arial" panose="020B0604020202020204" pitchFamily="34" charset="0"/>
                <a:ea typeface="Calibri" panose="020F0502020204030204" pitchFamily="34" charset="0"/>
              </a:rPr>
              <a:t>Principal Accessibility/Usability Engineer</a:t>
            </a:r>
            <a:endParaRPr lang="en-US" sz="1400">
              <a:effectLst/>
              <a:latin typeface="Calibri" panose="020F0502020204030204" pitchFamily="34" charset="0"/>
              <a:ea typeface="Calibri" panose="020F0502020204030204" pitchFamily="34" charset="0"/>
            </a:endParaRPr>
          </a:p>
          <a:p>
            <a:pPr marL="0" marR="0">
              <a:lnSpc>
                <a:spcPts val="1300"/>
              </a:lnSpc>
              <a:spcBef>
                <a:spcPts val="0"/>
              </a:spcBef>
              <a:spcAft>
                <a:spcPts val="0"/>
              </a:spcAft>
            </a:pPr>
            <a:r>
              <a:rPr lang="en-US" sz="1200">
                <a:solidFill>
                  <a:srgbClr val="404040"/>
                </a:solidFill>
                <a:effectLst/>
                <a:latin typeface="Arial" panose="020B0604020202020204" pitchFamily="34" charset="0"/>
                <a:ea typeface="Calibri" panose="020F0502020204030204" pitchFamily="34" charset="0"/>
              </a:rPr>
              <a:t>Enabling Accessibility and Inclusive Design (E-AID) Lead </a:t>
            </a:r>
            <a:endParaRPr lang="en-US" sz="1400">
              <a:effectLst/>
              <a:latin typeface="Calibri" panose="020F0502020204030204" pitchFamily="34" charset="0"/>
              <a:ea typeface="Calibri" panose="020F0502020204030204" pitchFamily="34" charset="0"/>
            </a:endParaRPr>
          </a:p>
          <a:p>
            <a:pPr marL="0" marR="0">
              <a:lnSpc>
                <a:spcPts val="1300"/>
              </a:lnSpc>
              <a:spcBef>
                <a:spcPts val="0"/>
              </a:spcBef>
              <a:spcAft>
                <a:spcPts val="0"/>
              </a:spcAft>
            </a:pPr>
            <a:r>
              <a:rPr lang="en-US" sz="1200">
                <a:solidFill>
                  <a:srgbClr val="404040"/>
                </a:solidFill>
                <a:effectLst/>
                <a:latin typeface="Arial" panose="020B0604020202020204" pitchFamily="34" charset="0"/>
                <a:ea typeface="Calibri" panose="020F0502020204030204" pitchFamily="34" charset="0"/>
              </a:rPr>
              <a:t>Accessibility Council Co-Chair</a:t>
            </a:r>
            <a:endParaRPr lang="en-US" sz="14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solidFill>
                  <a:srgbClr val="404040"/>
                </a:solidFill>
                <a:effectLst/>
                <a:latin typeface="Arial" panose="020B0604020202020204" pitchFamily="34" charset="0"/>
                <a:ea typeface="Calibri" panose="020F0502020204030204" pitchFamily="34" charset="0"/>
              </a:rPr>
              <a:t>Office - 703-983-9956</a:t>
            </a:r>
            <a:endParaRPr lang="en-US" sz="14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solidFill>
                  <a:srgbClr val="404040"/>
                </a:solidFill>
                <a:effectLst/>
                <a:latin typeface="Arial" panose="020B0604020202020204" pitchFamily="34" charset="0"/>
                <a:ea typeface="Calibri" panose="020F0502020204030204" pitchFamily="34" charset="0"/>
              </a:rPr>
              <a:t>Mobile - 571-835-6856</a:t>
            </a:r>
            <a:endParaRPr lang="en-US" sz="14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solidFill>
                  <a:srgbClr val="404040"/>
                </a:solidFill>
                <a:effectLst/>
                <a:latin typeface="Arial" panose="020B0604020202020204" pitchFamily="34" charset="0"/>
                <a:ea typeface="Calibri" panose="020F0502020204030204" pitchFamily="34" charset="0"/>
              </a:rPr>
              <a:t>------------------------------------------</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a:solidFill>
                  <a:srgbClr val="005B94"/>
                </a:solidFill>
                <a:effectLst/>
                <a:latin typeface="Arial" panose="020B0604020202020204" pitchFamily="34" charset="0"/>
                <a:ea typeface="Calibri" panose="020F0502020204030204" pitchFamily="34" charset="0"/>
              </a:rPr>
              <a:t>MITRE</a:t>
            </a:r>
            <a:r>
              <a:rPr lang="en-US" sz="1200">
                <a:solidFill>
                  <a:srgbClr val="7F7F7F"/>
                </a:solidFill>
                <a:effectLst/>
                <a:latin typeface="Arial" panose="020B0604020202020204" pitchFamily="34" charset="0"/>
                <a:ea typeface="Calibri" panose="020F0502020204030204" pitchFamily="34" charset="0"/>
              </a:rPr>
              <a:t> </a:t>
            </a:r>
            <a:r>
              <a:rPr lang="en-US" sz="1200">
                <a:solidFill>
                  <a:srgbClr val="111921"/>
                </a:solidFill>
                <a:effectLst/>
                <a:latin typeface="Arial" panose="020B0604020202020204" pitchFamily="34" charset="0"/>
                <a:ea typeface="Calibri" panose="020F0502020204030204" pitchFamily="34" charset="0"/>
              </a:rPr>
              <a:t>|</a:t>
            </a:r>
            <a:r>
              <a:rPr lang="en-US" sz="1200">
                <a:solidFill>
                  <a:srgbClr val="111921"/>
                </a:solidFill>
                <a:effectLst/>
                <a:latin typeface="Calibri" panose="020F050202020403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Solving Problems for a Safer World</a:t>
            </a:r>
            <a:r>
              <a:rPr lang="en-US" sz="1050" b="1" baseline="30000">
                <a:effectLst/>
                <a:latin typeface="Arial" panose="020B0604020202020204" pitchFamily="34" charset="0"/>
                <a:ea typeface="Calibri" panose="020F0502020204030204" pitchFamily="34" charset="0"/>
              </a:rPr>
              <a:t>®</a:t>
            </a:r>
            <a:endParaRPr lang="en-US" sz="12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08ACC13-726F-4372-89AE-F7813D40FDCF}" type="slidenum">
              <a:rPr lang="en-US" smtClean="0"/>
              <a:t>2</a:t>
            </a:fld>
            <a:endParaRPr lang="en-US"/>
          </a:p>
        </p:txBody>
      </p:sp>
    </p:spTree>
    <p:extLst>
      <p:ext uri="{BB962C8B-B14F-4D97-AF65-F5344CB8AC3E}">
        <p14:creationId xmlns:p14="http://schemas.microsoft.com/office/powerpoint/2010/main" val="402855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A03C61-0E9A-4755-9884-38D01FA09D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207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A03C61-0E9A-4755-9884-38D01FA09D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07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of the slide will be Notice of Proposed Rulemaking for the medical diagnostical equipment standards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A03C61-0E9A-4755-9884-38D01FA09D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924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occupied seat heights for manual and powered wheelchair users to create virtual samples that were proportionally representative of the total population of wheelchair users in the United States.</a:t>
            </a:r>
          </a:p>
        </p:txBody>
      </p:sp>
      <p:sp>
        <p:nvSpPr>
          <p:cNvPr id="4" name="Slide Number Placeholder 3"/>
          <p:cNvSpPr>
            <a:spLocks noGrp="1"/>
          </p:cNvSpPr>
          <p:nvPr>
            <p:ph type="sldNum" sz="quarter" idx="5"/>
          </p:nvPr>
        </p:nvSpPr>
        <p:spPr/>
        <p:txBody>
          <a:bodyPr/>
          <a:lstStyle/>
          <a:p>
            <a:fld id="{4C7F2CB7-8915-47C4-9CB1-BC778BA6BF35}" type="slidenum">
              <a:rPr lang="en-US" smtClean="0"/>
              <a:t>10</a:t>
            </a:fld>
            <a:endParaRPr lang="en-US"/>
          </a:p>
        </p:txBody>
      </p:sp>
    </p:spTree>
    <p:extLst>
      <p:ext uri="{BB962C8B-B14F-4D97-AF65-F5344CB8AC3E}">
        <p14:creationId xmlns:p14="http://schemas.microsoft.com/office/powerpoint/2010/main" val="2847070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8.xml"/><Relationship Id="rId4" Type="http://schemas.openxmlformats.org/officeDocument/2006/relationships/image" Target="../media/image11.sv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1.sv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B94AD-7748-4EBF-8193-827D11F3AF82}"/>
              </a:ext>
            </a:extLst>
          </p:cNvPr>
          <p:cNvSpPr>
            <a:spLocks noGrp="1"/>
          </p:cNvSpPr>
          <p:nvPr>
            <p:ph type="ctrTitle"/>
          </p:nvPr>
        </p:nvSpPr>
        <p:spPr>
          <a:xfrm>
            <a:off x="518651" y="1122363"/>
            <a:ext cx="6944033"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96F110E-8CE2-4F8F-BB7E-0DFEDE5C1A96}"/>
              </a:ext>
            </a:extLst>
          </p:cNvPr>
          <p:cNvSpPr>
            <a:spLocks noGrp="1"/>
          </p:cNvSpPr>
          <p:nvPr>
            <p:ph type="subTitle" idx="1"/>
          </p:nvPr>
        </p:nvSpPr>
        <p:spPr>
          <a:xfrm>
            <a:off x="518651" y="3602038"/>
            <a:ext cx="6944033"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A73046-CF6A-4C43-A415-D5804CA0C946}"/>
              </a:ext>
            </a:extLst>
          </p:cNvPr>
          <p:cNvSpPr>
            <a:spLocks noGrp="1"/>
          </p:cNvSpPr>
          <p:nvPr>
            <p:ph type="dt" sz="half" idx="10"/>
          </p:nvPr>
        </p:nvSpPr>
        <p:spPr/>
        <p:txBody>
          <a:bodyPr/>
          <a:lstStyle/>
          <a:p>
            <a:fld id="{072C05F3-78B3-413E-95D5-F5A2E05EA598}" type="datetime1">
              <a:rPr lang="en-US" smtClean="0"/>
              <a:t>5/11/2022</a:t>
            </a:fld>
            <a:endParaRPr lang="en-US"/>
          </a:p>
        </p:txBody>
      </p:sp>
      <p:sp>
        <p:nvSpPr>
          <p:cNvPr id="5" name="Footer Placeholder 4">
            <a:extLst>
              <a:ext uri="{FF2B5EF4-FFF2-40B4-BE49-F238E27FC236}">
                <a16:creationId xmlns:a16="http://schemas.microsoft.com/office/drawing/2014/main" id="{A77A26CD-49AD-40C1-98D6-6394994C7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EDC7F-4E9B-4418-A8DB-DB5A0C082C26}"/>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76803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 Large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8" name="Date Placeholder 3">
            <a:extLst>
              <a:ext uri="{FF2B5EF4-FFF2-40B4-BE49-F238E27FC236}">
                <a16:creationId xmlns:a16="http://schemas.microsoft.com/office/drawing/2014/main" id="{AC271C23-F1C9-46B9-B62B-0178F1ACB97D}"/>
              </a:ext>
            </a:extLst>
          </p:cNvPr>
          <p:cNvSpPr>
            <a:spLocks noGrp="1"/>
          </p:cNvSpPr>
          <p:nvPr>
            <p:ph type="dt" sz="half" idx="10"/>
          </p:nvPr>
        </p:nvSpPr>
        <p:spPr>
          <a:xfrm>
            <a:off x="1750142" y="6356350"/>
            <a:ext cx="1831258" cy="365125"/>
          </a:xfrm>
        </p:spPr>
        <p:txBody>
          <a:bodyPr/>
          <a:lstStyle/>
          <a:p>
            <a:fld id="{72053572-D104-4DB0-B89E-187B72A6943C}" type="datetime1">
              <a:rPr lang="en-US" smtClean="0"/>
              <a:t>5/11/2022</a:t>
            </a:fld>
            <a:endParaRPr lang="en-US"/>
          </a:p>
        </p:txBody>
      </p:sp>
    </p:spTree>
    <p:extLst>
      <p:ext uri="{BB962C8B-B14F-4D97-AF65-F5344CB8AC3E}">
        <p14:creationId xmlns:p14="http://schemas.microsoft.com/office/powerpoint/2010/main" val="17257796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3DBA-9438-48B7-BA55-CF42E172B6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24D807-01C4-4DC7-A780-90597E1C56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90CBC4-CD42-4E93-8EC7-2FF515B5FBB6}"/>
              </a:ext>
            </a:extLst>
          </p:cNvPr>
          <p:cNvSpPr>
            <a:spLocks noGrp="1"/>
          </p:cNvSpPr>
          <p:nvPr>
            <p:ph type="dt" sz="half" idx="10"/>
          </p:nvPr>
        </p:nvSpPr>
        <p:spPr/>
        <p:txBody>
          <a:bodyPr/>
          <a:lstStyle/>
          <a:p>
            <a:fld id="{902F01DA-BBB2-4BB3-98A4-944D1255D318}" type="datetime1">
              <a:rPr lang="en-US" smtClean="0"/>
              <a:t>5/11/2022</a:t>
            </a:fld>
            <a:endParaRPr lang="en-US"/>
          </a:p>
        </p:txBody>
      </p:sp>
      <p:sp>
        <p:nvSpPr>
          <p:cNvPr id="5" name="Footer Placeholder 4">
            <a:extLst>
              <a:ext uri="{FF2B5EF4-FFF2-40B4-BE49-F238E27FC236}">
                <a16:creationId xmlns:a16="http://schemas.microsoft.com/office/drawing/2014/main" id="{98370FCA-E617-46C5-9E59-C559C1F43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560A1-6A6A-4227-861B-46207E83816F}"/>
              </a:ext>
            </a:extLst>
          </p:cNvPr>
          <p:cNvSpPr>
            <a:spLocks noGrp="1"/>
          </p:cNvSpPr>
          <p:nvPr>
            <p:ph type="sldNum" sz="quarter" idx="12"/>
          </p:nvPr>
        </p:nvSpPr>
        <p:spPr/>
        <p:txBody>
          <a:bodyPr/>
          <a:lstStyle/>
          <a:p>
            <a:fld id="{7705BDCA-5594-4972-87B5-AB3059BF9480}" type="slidenum">
              <a:rPr lang="en-US" smtClean="0"/>
              <a:t>‹#›</a:t>
            </a:fld>
            <a:endParaRPr lang="en-US"/>
          </a:p>
        </p:txBody>
      </p:sp>
    </p:spTree>
    <p:extLst>
      <p:ext uri="{BB962C8B-B14F-4D97-AF65-F5344CB8AC3E}">
        <p14:creationId xmlns:p14="http://schemas.microsoft.com/office/powerpoint/2010/main" val="15608479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B6CD95-F891-42FA-B027-4AF1D18626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9939"/>
            <a:ext cx="12192000" cy="1700627"/>
          </a:xfrm>
          <a:prstGeom prst="rect">
            <a:avLst/>
          </a:prstGeom>
        </p:spPr>
      </p:pic>
      <p:sp>
        <p:nvSpPr>
          <p:cNvPr id="2" name="Title 1">
            <a:extLst>
              <a:ext uri="{FF2B5EF4-FFF2-40B4-BE49-F238E27FC236}">
                <a16:creationId xmlns:a16="http://schemas.microsoft.com/office/drawing/2014/main" id="{EA37E79B-AB9B-4ED8-8347-EA1B9FF0890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61741EF-1BE3-408C-941D-BA97E02B84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6B2B1-713C-49E9-BA85-D5E4091D51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28278F-9E1D-4A14-A2B0-848B1323DA2C}"/>
              </a:ext>
            </a:extLst>
          </p:cNvPr>
          <p:cNvSpPr>
            <a:spLocks noGrp="1"/>
          </p:cNvSpPr>
          <p:nvPr>
            <p:ph type="dt" sz="half" idx="10"/>
          </p:nvPr>
        </p:nvSpPr>
        <p:spPr/>
        <p:txBody>
          <a:bodyPr/>
          <a:lstStyle/>
          <a:p>
            <a:fld id="{648978D2-A717-406B-9436-E4166FDD9288}" type="datetime1">
              <a:rPr lang="en-US" smtClean="0"/>
              <a:t>5/11/2022</a:t>
            </a:fld>
            <a:endParaRPr lang="en-US"/>
          </a:p>
        </p:txBody>
      </p:sp>
      <p:sp>
        <p:nvSpPr>
          <p:cNvPr id="6" name="Footer Placeholder 5">
            <a:extLst>
              <a:ext uri="{FF2B5EF4-FFF2-40B4-BE49-F238E27FC236}">
                <a16:creationId xmlns:a16="http://schemas.microsoft.com/office/drawing/2014/main" id="{545B29AA-4E8D-414F-A374-207FC362C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AB7F8C-FB49-4544-A052-4A4BFF1DD46B}"/>
              </a:ext>
            </a:extLst>
          </p:cNvPr>
          <p:cNvSpPr>
            <a:spLocks noGrp="1"/>
          </p:cNvSpPr>
          <p:nvPr>
            <p:ph type="sldNum" sz="quarter" idx="12"/>
          </p:nvPr>
        </p:nvSpPr>
        <p:spPr/>
        <p:txBody>
          <a:bodyPr/>
          <a:lstStyle/>
          <a:p>
            <a:fld id="{7705BDCA-5594-4972-87B5-AB3059BF9480}" type="slidenum">
              <a:rPr lang="en-US" smtClean="0"/>
              <a:t>‹#›</a:t>
            </a:fld>
            <a:endParaRPr lang="en-US"/>
          </a:p>
        </p:txBody>
      </p:sp>
    </p:spTree>
    <p:extLst>
      <p:ext uri="{BB962C8B-B14F-4D97-AF65-F5344CB8AC3E}">
        <p14:creationId xmlns:p14="http://schemas.microsoft.com/office/powerpoint/2010/main" val="11584891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C085B3-B05B-4B44-88E7-D2A2943E4CE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9939"/>
            <a:ext cx="12192000" cy="1700627"/>
          </a:xfrm>
          <a:prstGeom prst="rect">
            <a:avLst/>
          </a:prstGeom>
        </p:spPr>
      </p:pic>
      <p:sp>
        <p:nvSpPr>
          <p:cNvPr id="2" name="Title 1">
            <a:extLst>
              <a:ext uri="{FF2B5EF4-FFF2-40B4-BE49-F238E27FC236}">
                <a16:creationId xmlns:a16="http://schemas.microsoft.com/office/drawing/2014/main" id="{85F262F3-CEE8-480E-95C3-E6C9C7725BFB}"/>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B16E819-1BF7-4B6A-A687-95160AAA70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EB22D7-0F42-4C1D-9B52-68CD28D0C4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39829E-3237-4B8B-897C-9A25AD6594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D4BE65-C3D0-4B21-BCD2-27678AC6B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73FF40-9ADD-4100-A710-8BB8F10028E0}"/>
              </a:ext>
            </a:extLst>
          </p:cNvPr>
          <p:cNvSpPr>
            <a:spLocks noGrp="1"/>
          </p:cNvSpPr>
          <p:nvPr>
            <p:ph type="dt" sz="half" idx="10"/>
          </p:nvPr>
        </p:nvSpPr>
        <p:spPr/>
        <p:txBody>
          <a:bodyPr/>
          <a:lstStyle/>
          <a:p>
            <a:fld id="{C29F54B8-4647-4D14-A609-DCB9B164A3EA}" type="datetime1">
              <a:rPr lang="en-US" smtClean="0"/>
              <a:t>5/11/2022</a:t>
            </a:fld>
            <a:endParaRPr lang="en-US"/>
          </a:p>
        </p:txBody>
      </p:sp>
      <p:sp>
        <p:nvSpPr>
          <p:cNvPr id="8" name="Footer Placeholder 7">
            <a:extLst>
              <a:ext uri="{FF2B5EF4-FFF2-40B4-BE49-F238E27FC236}">
                <a16:creationId xmlns:a16="http://schemas.microsoft.com/office/drawing/2014/main" id="{ECB54CA8-39F4-4869-B523-70EFC81CEC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49E6CA-C256-4B2E-A16D-D2C61497396C}"/>
              </a:ext>
            </a:extLst>
          </p:cNvPr>
          <p:cNvSpPr>
            <a:spLocks noGrp="1"/>
          </p:cNvSpPr>
          <p:nvPr>
            <p:ph type="sldNum" sz="quarter" idx="12"/>
          </p:nvPr>
        </p:nvSpPr>
        <p:spPr/>
        <p:txBody>
          <a:bodyPr/>
          <a:lstStyle/>
          <a:p>
            <a:fld id="{7705BDCA-5594-4972-87B5-AB3059BF9480}" type="slidenum">
              <a:rPr lang="en-US" smtClean="0"/>
              <a:t>‹#›</a:t>
            </a:fld>
            <a:endParaRPr lang="en-US"/>
          </a:p>
        </p:txBody>
      </p:sp>
    </p:spTree>
    <p:extLst>
      <p:ext uri="{BB962C8B-B14F-4D97-AF65-F5344CB8AC3E}">
        <p14:creationId xmlns:p14="http://schemas.microsoft.com/office/powerpoint/2010/main" val="40604632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1FF3FB-4746-45D8-B1D2-C68FB040C0B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9939"/>
            <a:ext cx="12192000" cy="1700627"/>
          </a:xfrm>
          <a:prstGeom prst="rect">
            <a:avLst/>
          </a:prstGeom>
        </p:spPr>
      </p:pic>
      <p:sp>
        <p:nvSpPr>
          <p:cNvPr id="2" name="Title 1">
            <a:extLst>
              <a:ext uri="{FF2B5EF4-FFF2-40B4-BE49-F238E27FC236}">
                <a16:creationId xmlns:a16="http://schemas.microsoft.com/office/drawing/2014/main" id="{A56C6832-86AD-40D3-8ABB-221120CCEA0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4F6972B-D514-4107-B862-2783B01C22B2}"/>
              </a:ext>
            </a:extLst>
          </p:cNvPr>
          <p:cNvSpPr>
            <a:spLocks noGrp="1"/>
          </p:cNvSpPr>
          <p:nvPr>
            <p:ph type="dt" sz="half" idx="10"/>
          </p:nvPr>
        </p:nvSpPr>
        <p:spPr/>
        <p:txBody>
          <a:bodyPr/>
          <a:lstStyle/>
          <a:p>
            <a:fld id="{8E263132-E037-48C1-A8C2-21549908849C}" type="datetime1">
              <a:rPr lang="en-US" smtClean="0"/>
              <a:t>5/11/2022</a:t>
            </a:fld>
            <a:endParaRPr lang="en-US"/>
          </a:p>
        </p:txBody>
      </p:sp>
      <p:sp>
        <p:nvSpPr>
          <p:cNvPr id="4" name="Footer Placeholder 3">
            <a:extLst>
              <a:ext uri="{FF2B5EF4-FFF2-40B4-BE49-F238E27FC236}">
                <a16:creationId xmlns:a16="http://schemas.microsoft.com/office/drawing/2014/main" id="{093142BB-6440-4F8B-994C-B454D120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121E2C-1298-4B5C-9E09-CFFB64B61317}"/>
              </a:ext>
            </a:extLst>
          </p:cNvPr>
          <p:cNvSpPr>
            <a:spLocks noGrp="1"/>
          </p:cNvSpPr>
          <p:nvPr>
            <p:ph type="sldNum" sz="quarter" idx="12"/>
          </p:nvPr>
        </p:nvSpPr>
        <p:spPr/>
        <p:txBody>
          <a:bodyPr/>
          <a:lstStyle/>
          <a:p>
            <a:fld id="{7705BDCA-5594-4972-87B5-AB3059BF9480}" type="slidenum">
              <a:rPr lang="en-US" smtClean="0"/>
              <a:t>‹#›</a:t>
            </a:fld>
            <a:endParaRPr lang="en-US"/>
          </a:p>
        </p:txBody>
      </p:sp>
    </p:spTree>
    <p:extLst>
      <p:ext uri="{BB962C8B-B14F-4D97-AF65-F5344CB8AC3E}">
        <p14:creationId xmlns:p14="http://schemas.microsoft.com/office/powerpoint/2010/main" val="28508048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406D-4A7B-4C8D-B4BE-0114D65E44A9}"/>
              </a:ext>
            </a:extLst>
          </p:cNvPr>
          <p:cNvSpPr>
            <a:spLocks noGrp="1"/>
          </p:cNvSpPr>
          <p:nvPr>
            <p:ph type="dt" sz="half" idx="10"/>
          </p:nvPr>
        </p:nvSpPr>
        <p:spPr/>
        <p:txBody>
          <a:bodyPr/>
          <a:lstStyle/>
          <a:p>
            <a:fld id="{69804683-CA7E-4ABE-8799-2D7DD96C0237}" type="datetime1">
              <a:rPr lang="en-US" smtClean="0"/>
              <a:t>5/11/2022</a:t>
            </a:fld>
            <a:endParaRPr lang="en-US"/>
          </a:p>
        </p:txBody>
      </p:sp>
      <p:sp>
        <p:nvSpPr>
          <p:cNvPr id="3" name="Footer Placeholder 2">
            <a:extLst>
              <a:ext uri="{FF2B5EF4-FFF2-40B4-BE49-F238E27FC236}">
                <a16:creationId xmlns:a16="http://schemas.microsoft.com/office/drawing/2014/main" id="{B9E6A0F1-7B32-4BF4-A18F-F4CD6020E3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C567DA-665A-471A-9D57-ED0B86B78564}"/>
              </a:ext>
            </a:extLst>
          </p:cNvPr>
          <p:cNvSpPr>
            <a:spLocks noGrp="1"/>
          </p:cNvSpPr>
          <p:nvPr>
            <p:ph type="sldNum" sz="quarter" idx="12"/>
          </p:nvPr>
        </p:nvSpPr>
        <p:spPr/>
        <p:txBody>
          <a:bodyPr/>
          <a:lstStyle/>
          <a:p>
            <a:fld id="{7705BDCA-5594-4972-87B5-AB3059BF9480}" type="slidenum">
              <a:rPr lang="en-US" smtClean="0"/>
              <a:t>‹#›</a:t>
            </a:fld>
            <a:endParaRPr lang="en-US"/>
          </a:p>
        </p:txBody>
      </p:sp>
    </p:spTree>
    <p:extLst>
      <p:ext uri="{BB962C8B-B14F-4D97-AF65-F5344CB8AC3E}">
        <p14:creationId xmlns:p14="http://schemas.microsoft.com/office/powerpoint/2010/main" val="24746396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756791-0FAA-411A-84A3-4BB5005F367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932237" cy="6881413"/>
          </a:xfrm>
          <a:prstGeom prst="rect">
            <a:avLst/>
          </a:prstGeom>
        </p:spPr>
      </p:pic>
      <p:sp>
        <p:nvSpPr>
          <p:cNvPr id="2" name="Title 1">
            <a:extLst>
              <a:ext uri="{FF2B5EF4-FFF2-40B4-BE49-F238E27FC236}">
                <a16:creationId xmlns:a16="http://schemas.microsoft.com/office/drawing/2014/main" id="{328C29B7-C1D9-469D-92AA-D9C71B96CEC6}"/>
              </a:ext>
            </a:extLst>
          </p:cNvPr>
          <p:cNvSpPr>
            <a:spLocks noGrp="1"/>
          </p:cNvSpPr>
          <p:nvPr>
            <p:ph type="title"/>
          </p:nvPr>
        </p:nvSpPr>
        <p:spPr>
          <a:xfrm>
            <a:off x="914400" y="914400"/>
            <a:ext cx="2667000" cy="1600200"/>
          </a:xfrm>
        </p:spPr>
        <p:txBody>
          <a:bodyPr anchor="t"/>
          <a:lstStyle>
            <a:lvl1pPr>
              <a:defRPr sz="3600">
                <a:solidFill>
                  <a:schemeClr val="bg1"/>
                </a:solidFill>
                <a:latin typeface="+mn-lt"/>
              </a:defRPr>
            </a:lvl1pPr>
          </a:lstStyle>
          <a:p>
            <a:r>
              <a:rPr lang="en-US"/>
              <a:t>Click to edit Master title style</a:t>
            </a:r>
          </a:p>
        </p:txBody>
      </p:sp>
      <p:sp>
        <p:nvSpPr>
          <p:cNvPr id="5" name="Date Placeholder 4">
            <a:extLst>
              <a:ext uri="{FF2B5EF4-FFF2-40B4-BE49-F238E27FC236}">
                <a16:creationId xmlns:a16="http://schemas.microsoft.com/office/drawing/2014/main" id="{9872BC53-4589-4686-A35B-A14C14452134}"/>
              </a:ext>
            </a:extLst>
          </p:cNvPr>
          <p:cNvSpPr>
            <a:spLocks noGrp="1"/>
          </p:cNvSpPr>
          <p:nvPr>
            <p:ph type="dt" sz="half" idx="10"/>
          </p:nvPr>
        </p:nvSpPr>
        <p:spPr/>
        <p:txBody>
          <a:bodyPr/>
          <a:lstStyle>
            <a:lvl1pPr>
              <a:defRPr>
                <a:solidFill>
                  <a:schemeClr val="bg1"/>
                </a:solidFill>
              </a:defRPr>
            </a:lvl1pPr>
          </a:lstStyle>
          <a:p>
            <a:fld id="{32B69989-CD51-4329-BB7F-82EB8FB25C39}" type="datetime1">
              <a:rPr lang="en-US" smtClean="0"/>
              <a:t>5/11/2022</a:t>
            </a:fld>
            <a:endParaRPr lang="en-US"/>
          </a:p>
        </p:txBody>
      </p:sp>
      <p:sp>
        <p:nvSpPr>
          <p:cNvPr id="6" name="Footer Placeholder 5">
            <a:extLst>
              <a:ext uri="{FF2B5EF4-FFF2-40B4-BE49-F238E27FC236}">
                <a16:creationId xmlns:a16="http://schemas.microsoft.com/office/drawing/2014/main" id="{D3DC3D6B-E471-4E8C-BEF0-4A356AD2A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79ABF-66B6-454C-83B8-270B63901929}"/>
              </a:ext>
            </a:extLst>
          </p:cNvPr>
          <p:cNvSpPr>
            <a:spLocks noGrp="1"/>
          </p:cNvSpPr>
          <p:nvPr>
            <p:ph type="sldNum" sz="quarter" idx="12"/>
          </p:nvPr>
        </p:nvSpPr>
        <p:spPr/>
        <p:txBody>
          <a:bodyPr/>
          <a:lstStyle>
            <a:lvl1pPr>
              <a:defRPr>
                <a:solidFill>
                  <a:schemeClr val="tx1"/>
                </a:solidFill>
              </a:defRPr>
            </a:lvl1pPr>
          </a:lstStyle>
          <a:p>
            <a:fld id="{7705BDCA-5594-4972-87B5-AB3059BF9480}" type="slidenum">
              <a:rPr lang="en-US" smtClean="0"/>
              <a:pPr/>
              <a:t>‹#›</a:t>
            </a:fld>
            <a:endParaRPr lang="en-US"/>
          </a:p>
        </p:txBody>
      </p:sp>
      <p:sp>
        <p:nvSpPr>
          <p:cNvPr id="8" name="Content Placeholder 7">
            <a:extLst>
              <a:ext uri="{FF2B5EF4-FFF2-40B4-BE49-F238E27FC236}">
                <a16:creationId xmlns:a16="http://schemas.microsoft.com/office/drawing/2014/main" id="{052AECCF-82A1-46D5-906F-DB1F806CF03B}"/>
              </a:ext>
            </a:extLst>
          </p:cNvPr>
          <p:cNvSpPr>
            <a:spLocks noGrp="1"/>
          </p:cNvSpPr>
          <p:nvPr>
            <p:ph sz="quarter" idx="13"/>
          </p:nvPr>
        </p:nvSpPr>
        <p:spPr>
          <a:xfrm>
            <a:off x="4572000" y="914400"/>
            <a:ext cx="6858000" cy="5029200"/>
          </a:xfrm>
        </p:spPr>
        <p:txBody>
          <a:bodyPr/>
          <a:lstStyle>
            <a:lvl1pPr>
              <a:defRPr sz="32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9175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7078-5B1F-4BC6-9231-EFA2DEFC5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1CF025-0E32-4F4D-B7B4-5C3CE4414F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1E07E6-5E6F-4D8C-97D8-3BC141433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5758C5-677B-4C65-ACB0-4774285FC8BA}"/>
              </a:ext>
            </a:extLst>
          </p:cNvPr>
          <p:cNvSpPr>
            <a:spLocks noGrp="1"/>
          </p:cNvSpPr>
          <p:nvPr>
            <p:ph type="dt" sz="half" idx="10"/>
          </p:nvPr>
        </p:nvSpPr>
        <p:spPr/>
        <p:txBody>
          <a:bodyPr/>
          <a:lstStyle/>
          <a:p>
            <a:fld id="{B374C819-8B7B-4437-B2B0-7B2B490471E4}" type="datetime1">
              <a:rPr lang="en-US" smtClean="0"/>
              <a:t>5/11/2022</a:t>
            </a:fld>
            <a:endParaRPr lang="en-US"/>
          </a:p>
        </p:txBody>
      </p:sp>
      <p:sp>
        <p:nvSpPr>
          <p:cNvPr id="6" name="Footer Placeholder 5">
            <a:extLst>
              <a:ext uri="{FF2B5EF4-FFF2-40B4-BE49-F238E27FC236}">
                <a16:creationId xmlns:a16="http://schemas.microsoft.com/office/drawing/2014/main" id="{3EAC08F2-76CA-45A6-8E75-6AECB6E3BA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4F6EC-F8EC-4C91-9102-ECCBCD5B3561}"/>
              </a:ext>
            </a:extLst>
          </p:cNvPr>
          <p:cNvSpPr>
            <a:spLocks noGrp="1"/>
          </p:cNvSpPr>
          <p:nvPr>
            <p:ph type="sldNum" sz="quarter" idx="12"/>
          </p:nvPr>
        </p:nvSpPr>
        <p:spPr/>
        <p:txBody>
          <a:bodyPr/>
          <a:lstStyle/>
          <a:p>
            <a:fld id="{7705BDCA-5594-4972-87B5-AB3059BF9480}" type="slidenum">
              <a:rPr lang="en-US" smtClean="0"/>
              <a:t>‹#›</a:t>
            </a:fld>
            <a:endParaRPr lang="en-US"/>
          </a:p>
        </p:txBody>
      </p:sp>
    </p:spTree>
    <p:extLst>
      <p:ext uri="{BB962C8B-B14F-4D97-AF65-F5344CB8AC3E}">
        <p14:creationId xmlns:p14="http://schemas.microsoft.com/office/powerpoint/2010/main" val="14424533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B94AD-7748-4EBF-8193-827D11F3AF82}"/>
              </a:ext>
            </a:extLst>
          </p:cNvPr>
          <p:cNvSpPr>
            <a:spLocks noGrp="1"/>
          </p:cNvSpPr>
          <p:nvPr>
            <p:ph type="ctrTitle"/>
          </p:nvPr>
        </p:nvSpPr>
        <p:spPr>
          <a:xfrm>
            <a:off x="518651" y="1122363"/>
            <a:ext cx="6944033"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96F110E-8CE2-4F8F-BB7E-0DFEDE5C1A96}"/>
              </a:ext>
            </a:extLst>
          </p:cNvPr>
          <p:cNvSpPr>
            <a:spLocks noGrp="1"/>
          </p:cNvSpPr>
          <p:nvPr>
            <p:ph type="subTitle" idx="1"/>
          </p:nvPr>
        </p:nvSpPr>
        <p:spPr>
          <a:xfrm>
            <a:off x="518651" y="3602038"/>
            <a:ext cx="6944033"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A73046-CF6A-4C43-A415-D5804CA0C946}"/>
              </a:ext>
            </a:extLst>
          </p:cNvPr>
          <p:cNvSpPr>
            <a:spLocks noGrp="1"/>
          </p:cNvSpPr>
          <p:nvPr>
            <p:ph type="dt" sz="half" idx="10"/>
          </p:nvPr>
        </p:nvSpPr>
        <p:spPr/>
        <p:txBody>
          <a:bodyPr/>
          <a:lstStyle/>
          <a:p>
            <a:fld id="{96F247ED-4908-48C8-A253-E0388002DB52}" type="datetime1">
              <a:rPr lang="en-US" smtClean="0"/>
              <a:t>5/11/2022</a:t>
            </a:fld>
            <a:endParaRPr lang="en-US"/>
          </a:p>
        </p:txBody>
      </p:sp>
      <p:sp>
        <p:nvSpPr>
          <p:cNvPr id="5" name="Footer Placeholder 4">
            <a:extLst>
              <a:ext uri="{FF2B5EF4-FFF2-40B4-BE49-F238E27FC236}">
                <a16:creationId xmlns:a16="http://schemas.microsoft.com/office/drawing/2014/main" id="{A77A26CD-49AD-40C1-98D6-6394994C7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EDC7F-4E9B-4418-A8DB-DB5A0C082C26}"/>
              </a:ext>
            </a:extLst>
          </p:cNvPr>
          <p:cNvSpPr>
            <a:spLocks noGrp="1"/>
          </p:cNvSpPr>
          <p:nvPr>
            <p:ph type="sldNum" sz="quarter" idx="12"/>
          </p:nvPr>
        </p:nvSpPr>
        <p:spPr/>
        <p:txBody>
          <a:bodyPr/>
          <a:lstStyle/>
          <a:p>
            <a:fld id="{8DC63C13-3CB5-41DF-87A9-439A56BB01FD}" type="slidenum">
              <a:rPr lang="en-US" smtClean="0"/>
              <a:t>‹#›</a:t>
            </a:fld>
            <a:endParaRPr lang="en-US"/>
          </a:p>
        </p:txBody>
      </p:sp>
      <p:pic>
        <p:nvPicPr>
          <p:cNvPr id="7" name="Graphic 6" descr="United States Access Board Logo">
            <a:extLst>
              <a:ext uri="{FF2B5EF4-FFF2-40B4-BE49-F238E27FC236}">
                <a16:creationId xmlns:a16="http://schemas.microsoft.com/office/drawing/2014/main" id="{C07EFE88-C35C-482F-B138-E4AA9EF1733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57183" y="1828801"/>
            <a:ext cx="3216166" cy="3200398"/>
          </a:xfrm>
          <a:prstGeom prst="rect">
            <a:avLst/>
          </a:prstGeom>
        </p:spPr>
      </p:pic>
    </p:spTree>
    <p:extLst>
      <p:ext uri="{BB962C8B-B14F-4D97-AF65-F5344CB8AC3E}">
        <p14:creationId xmlns:p14="http://schemas.microsoft.com/office/powerpoint/2010/main" val="22212097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 White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571A9B0B-4B52-47D1-A71D-E641F92B21AB}"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1437744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 No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840D34B3-0477-4FB8-B5B0-FDE59D2B967D}"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1272903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Small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0FE88F8B-CE7F-4E95-ADE5-AD15B67B4666}"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25431612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 Large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C0547C81-BEE1-4218-8802-9825DF0A9FC2}"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18953060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Large Logo Ba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a:xfrm>
            <a:off x="1750142" y="6356350"/>
            <a:ext cx="1831258" cy="365125"/>
          </a:xfrm>
        </p:spPr>
        <p:txBody>
          <a:bodyPr/>
          <a:lstStyle/>
          <a:p>
            <a:fld id="{126815A9-D7D7-4A91-A52A-926B597074F5}"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
        <p:nvSpPr>
          <p:cNvPr id="7" name="Title Placeholder 1">
            <a:extLst>
              <a:ext uri="{FF2B5EF4-FFF2-40B4-BE49-F238E27FC236}">
                <a16:creationId xmlns:a16="http://schemas.microsoft.com/office/drawing/2014/main" id="{E16F5AFF-8809-4E5D-8B9A-CF613C6CDBAB}"/>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6684435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Small Logo with ba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a:xfrm>
            <a:off x="1750142" y="6356350"/>
            <a:ext cx="1831258" cy="365125"/>
          </a:xfrm>
        </p:spPr>
        <p:txBody>
          <a:bodyPr/>
          <a:lstStyle/>
          <a:p>
            <a:fld id="{89E4DE19-408F-4A6D-A18D-636C66F48316}"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
        <p:nvSpPr>
          <p:cNvPr id="7" name="Title Placeholder 1">
            <a:extLst>
              <a:ext uri="{FF2B5EF4-FFF2-40B4-BE49-F238E27FC236}">
                <a16:creationId xmlns:a16="http://schemas.microsoft.com/office/drawing/2014/main" id="{E16F5AFF-8809-4E5D-8B9A-CF613C6CDBAB}"/>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715396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 White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B53639BF-26E5-4477-B6B4-A5105BAF7C41}"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9457902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 No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2B84AC69-7BE8-44C8-8925-0455EAE2221D}"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7285943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 Large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5CE1C351-5614-4C5C-B96E-32C95F52B2D3}"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7352597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 Large Logo Ba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8" name="Date Placeholder 3">
            <a:extLst>
              <a:ext uri="{FF2B5EF4-FFF2-40B4-BE49-F238E27FC236}">
                <a16:creationId xmlns:a16="http://schemas.microsoft.com/office/drawing/2014/main" id="{AC271C23-F1C9-46B9-B62B-0178F1ACB97D}"/>
              </a:ext>
            </a:extLst>
          </p:cNvPr>
          <p:cNvSpPr>
            <a:spLocks noGrp="1"/>
          </p:cNvSpPr>
          <p:nvPr>
            <p:ph type="dt" sz="half" idx="10"/>
          </p:nvPr>
        </p:nvSpPr>
        <p:spPr>
          <a:xfrm>
            <a:off x="1750142" y="6356350"/>
            <a:ext cx="1831258" cy="365125"/>
          </a:xfrm>
        </p:spPr>
        <p:txBody>
          <a:bodyPr/>
          <a:lstStyle/>
          <a:p>
            <a:fld id="{10604DA1-DB6C-445C-B0E9-6E3653AF0CD2}" type="datetime1">
              <a:rPr lang="en-US" smtClean="0"/>
              <a:t>5/11/2022</a:t>
            </a:fld>
            <a:endParaRPr lang="en-US"/>
          </a:p>
        </p:txBody>
      </p:sp>
    </p:spTree>
    <p:extLst>
      <p:ext uri="{BB962C8B-B14F-4D97-AF65-F5344CB8AC3E}">
        <p14:creationId xmlns:p14="http://schemas.microsoft.com/office/powerpoint/2010/main" val="2333348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Profile Pic">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a:xfrm>
            <a:off x="838200" y="188149"/>
            <a:ext cx="3937986" cy="1325563"/>
          </a:xfr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39379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8" name="Date Placeholder 3">
            <a:extLst>
              <a:ext uri="{FF2B5EF4-FFF2-40B4-BE49-F238E27FC236}">
                <a16:creationId xmlns:a16="http://schemas.microsoft.com/office/drawing/2014/main" id="{AC271C23-F1C9-46B9-B62B-0178F1ACB97D}"/>
              </a:ext>
            </a:extLst>
          </p:cNvPr>
          <p:cNvSpPr>
            <a:spLocks noGrp="1"/>
          </p:cNvSpPr>
          <p:nvPr>
            <p:ph type="dt" sz="half" idx="10"/>
          </p:nvPr>
        </p:nvSpPr>
        <p:spPr>
          <a:xfrm>
            <a:off x="1750142" y="6356350"/>
            <a:ext cx="1831258" cy="365125"/>
          </a:xfrm>
        </p:spPr>
        <p:txBody>
          <a:bodyPr/>
          <a:lstStyle/>
          <a:p>
            <a:fld id="{A725D436-06EC-47D1-B529-AD24AD45C5D9}" type="datetime1">
              <a:rPr lang="en-US" smtClean="0"/>
              <a:t>5/11/2022</a:t>
            </a:fld>
            <a:endParaRPr lang="en-US"/>
          </a:p>
        </p:txBody>
      </p:sp>
      <p:sp>
        <p:nvSpPr>
          <p:cNvPr id="9" name="Picture Placeholder 8">
            <a:extLst>
              <a:ext uri="{FF2B5EF4-FFF2-40B4-BE49-F238E27FC236}">
                <a16:creationId xmlns:a16="http://schemas.microsoft.com/office/drawing/2014/main" id="{83365BB7-5A0F-4007-859B-A09F3C4426C6}"/>
              </a:ext>
            </a:extLst>
          </p:cNvPr>
          <p:cNvSpPr>
            <a:spLocks noGrp="1"/>
          </p:cNvSpPr>
          <p:nvPr>
            <p:ph type="pic" sz="quarter" idx="13"/>
          </p:nvPr>
        </p:nvSpPr>
        <p:spPr>
          <a:xfrm>
            <a:off x="5095875" y="0"/>
            <a:ext cx="7096125" cy="6858000"/>
          </a:xfrm>
        </p:spPr>
        <p:txBody>
          <a:bodyPr/>
          <a:lstStyle/>
          <a:p>
            <a:endParaRPr lang="en-US"/>
          </a:p>
        </p:txBody>
      </p:sp>
    </p:spTree>
    <p:extLst>
      <p:ext uri="{BB962C8B-B14F-4D97-AF65-F5344CB8AC3E}">
        <p14:creationId xmlns:p14="http://schemas.microsoft.com/office/powerpoint/2010/main" val="7147664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 Small Logo Ba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5C5A607F-DFF2-4FC6-8CFB-DDC3B305D342}"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7481556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mparison - White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07B25C25-D1CB-4F53-97C2-13CE7B006F5B}"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2007967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FADB8EE1-C900-4507-8382-6F9D35620D24}"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40053408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mparison - No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11AA120B-E725-45B6-90E3-39B8B9DCC6A1}"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915313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arison - Large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F4462294-A16D-4725-8805-2AAB60AFB77F}"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40820470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mparison - Large Logo Ba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B549CC4D-1DFC-4133-B46F-270C042BDEC4}"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15765583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mparison - Small Logo Ba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95E94B3E-EC91-4D3A-B6B4-B098B086A3C9}"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34704267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 White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E767FA81-4D3C-4A85-B74B-D3286242FE3E}" type="datetime1">
              <a:rPr lang="en-US" smtClean="0"/>
              <a:t>5/11/2022</a:t>
            </a:fld>
            <a:endParaRPr lang="en-US"/>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0640008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 Curv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07194DCB-930E-4165-8415-64100FBDCC3E}" type="datetime1">
              <a:rPr lang="en-US" smtClean="0"/>
              <a:t>5/11/2022</a:t>
            </a:fld>
            <a:endParaRPr lang="en-US"/>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7489712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 Masked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838200"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flipH="1">
            <a:off x="6980903" y="-78658"/>
            <a:ext cx="5289755"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838200"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6A836092-AC23-4685-AD1E-8FC2BA13C424}"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034146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 Masked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5673213"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a:off x="-167149" y="-78658"/>
            <a:ext cx="5270091"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5673213"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B7467994-AEA4-43A5-81E5-9A0925EDA46F}"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4750225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E691-686F-4777-A61F-6568BA709B07}"/>
              </a:ext>
            </a:extLst>
          </p:cNvPr>
          <p:cNvSpPr>
            <a:spLocks noGrp="1"/>
          </p:cNvSpPr>
          <p:nvPr>
            <p:ph type="title"/>
          </p:nvPr>
        </p:nvSpPr>
        <p:spPr>
          <a:xfrm>
            <a:off x="831850" y="93298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3B67F-6B04-4CA6-9727-13857A99F722}"/>
              </a:ext>
            </a:extLst>
          </p:cNvPr>
          <p:cNvSpPr>
            <a:spLocks noGrp="1"/>
          </p:cNvSpPr>
          <p:nvPr>
            <p:ph type="body" idx="1"/>
          </p:nvPr>
        </p:nvSpPr>
        <p:spPr>
          <a:xfrm>
            <a:off x="831850" y="381271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81896-FBB4-4BEF-B4CD-E8DFF5AD9D16}"/>
              </a:ext>
            </a:extLst>
          </p:cNvPr>
          <p:cNvSpPr>
            <a:spLocks noGrp="1"/>
          </p:cNvSpPr>
          <p:nvPr>
            <p:ph type="dt" sz="half" idx="10"/>
          </p:nvPr>
        </p:nvSpPr>
        <p:spPr/>
        <p:txBody>
          <a:bodyPr/>
          <a:lstStyle/>
          <a:p>
            <a:fld id="{3E2AE112-0A6F-455C-9E5D-33D49EC3EFC4}" type="datetime1">
              <a:rPr lang="en-US" smtClean="0"/>
              <a:t>5/11/2022</a:t>
            </a:fld>
            <a:endParaRPr lang="en-US"/>
          </a:p>
        </p:txBody>
      </p:sp>
      <p:sp>
        <p:nvSpPr>
          <p:cNvPr id="5" name="Footer Placeholder 4">
            <a:extLst>
              <a:ext uri="{FF2B5EF4-FFF2-40B4-BE49-F238E27FC236}">
                <a16:creationId xmlns:a16="http://schemas.microsoft.com/office/drawing/2014/main" id="{DC713C6E-FF02-4E86-9491-25B705CA8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E1F2F-82BF-43C6-B9AD-E190AF7A8AE6}"/>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25494650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 Fanc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E691-686F-4777-A61F-6568BA709B07}"/>
              </a:ext>
            </a:extLst>
          </p:cNvPr>
          <p:cNvSpPr>
            <a:spLocks noGrp="1"/>
          </p:cNvSpPr>
          <p:nvPr>
            <p:ph type="title"/>
          </p:nvPr>
        </p:nvSpPr>
        <p:spPr>
          <a:xfrm>
            <a:off x="831850" y="932989"/>
            <a:ext cx="76168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3B67F-6B04-4CA6-9727-13857A99F722}"/>
              </a:ext>
            </a:extLst>
          </p:cNvPr>
          <p:cNvSpPr>
            <a:spLocks noGrp="1"/>
          </p:cNvSpPr>
          <p:nvPr>
            <p:ph type="body" idx="1"/>
          </p:nvPr>
        </p:nvSpPr>
        <p:spPr>
          <a:xfrm>
            <a:off x="831850" y="3812714"/>
            <a:ext cx="76168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81896-FBB4-4BEF-B4CD-E8DFF5AD9D16}"/>
              </a:ext>
            </a:extLst>
          </p:cNvPr>
          <p:cNvSpPr>
            <a:spLocks noGrp="1"/>
          </p:cNvSpPr>
          <p:nvPr>
            <p:ph type="dt" sz="half" idx="10"/>
          </p:nvPr>
        </p:nvSpPr>
        <p:spPr/>
        <p:txBody>
          <a:bodyPr/>
          <a:lstStyle/>
          <a:p>
            <a:fld id="{CFE4E893-DCED-4DD8-BD66-C4482325930D}" type="datetime1">
              <a:rPr lang="en-US" smtClean="0"/>
              <a:t>5/11/2022</a:t>
            </a:fld>
            <a:endParaRPr lang="en-US"/>
          </a:p>
        </p:txBody>
      </p:sp>
      <p:sp>
        <p:nvSpPr>
          <p:cNvPr id="5" name="Footer Placeholder 4">
            <a:extLst>
              <a:ext uri="{FF2B5EF4-FFF2-40B4-BE49-F238E27FC236}">
                <a16:creationId xmlns:a16="http://schemas.microsoft.com/office/drawing/2014/main" id="{DC713C6E-FF02-4E86-9491-25B705CA8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E1F2F-82BF-43C6-B9AD-E190AF7A8AE6}"/>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2391057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AFB7BB8E-FFB2-467D-8EA3-8756A33BA2BF}"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39287102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B29F-D3A8-4507-A185-087920CF5E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4BEC65-4040-4994-BC8E-4E58D46164B0}"/>
              </a:ext>
            </a:extLst>
          </p:cNvPr>
          <p:cNvSpPr>
            <a:spLocks noGrp="1"/>
          </p:cNvSpPr>
          <p:nvPr>
            <p:ph type="dt" sz="half" idx="10"/>
          </p:nvPr>
        </p:nvSpPr>
        <p:spPr/>
        <p:txBody>
          <a:bodyPr/>
          <a:lstStyle/>
          <a:p>
            <a:fld id="{92C5D305-C475-49CF-962E-43EC758F620C}" type="datetime1">
              <a:rPr lang="en-US" smtClean="0"/>
              <a:t>5/11/2022</a:t>
            </a:fld>
            <a:endParaRPr lang="en-US"/>
          </a:p>
        </p:txBody>
      </p:sp>
      <p:sp>
        <p:nvSpPr>
          <p:cNvPr id="4" name="Footer Placeholder 3">
            <a:extLst>
              <a:ext uri="{FF2B5EF4-FFF2-40B4-BE49-F238E27FC236}">
                <a16:creationId xmlns:a16="http://schemas.microsoft.com/office/drawing/2014/main" id="{A8FC986A-15BC-4EF7-86D9-3B79508D06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913EC3-A55D-4085-91EB-6510BDAD3654}"/>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22845112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4B69C1-0FEC-4094-BC2A-91967171DA40}"/>
              </a:ext>
            </a:extLst>
          </p:cNvPr>
          <p:cNvSpPr>
            <a:spLocks noGrp="1"/>
          </p:cNvSpPr>
          <p:nvPr>
            <p:ph type="dt" sz="half" idx="10"/>
          </p:nvPr>
        </p:nvSpPr>
        <p:spPr/>
        <p:txBody>
          <a:bodyPr/>
          <a:lstStyle/>
          <a:p>
            <a:fld id="{4915DD94-2B3A-4389-A151-3062AE9BFAB5}" type="datetime1">
              <a:rPr lang="en-US" smtClean="0"/>
              <a:t>5/11/2022</a:t>
            </a:fld>
            <a:endParaRPr lang="en-US"/>
          </a:p>
        </p:txBody>
      </p:sp>
      <p:sp>
        <p:nvSpPr>
          <p:cNvPr id="3" name="Footer Placeholder 2">
            <a:extLst>
              <a:ext uri="{FF2B5EF4-FFF2-40B4-BE49-F238E27FC236}">
                <a16:creationId xmlns:a16="http://schemas.microsoft.com/office/drawing/2014/main" id="{8440398E-7121-4543-B38D-409B7F7B3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C0F3A9-4739-403A-AABF-F775C13DBBC0}"/>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3694780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5E9394-315D-46FD-B1D4-D95AA363933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7883" y="6033904"/>
            <a:ext cx="5133783" cy="717201"/>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spTree>
    <p:extLst>
      <p:ext uri="{BB962C8B-B14F-4D97-AF65-F5344CB8AC3E}">
        <p14:creationId xmlns:p14="http://schemas.microsoft.com/office/powerpoint/2010/main" val="41825836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pic>
        <p:nvPicPr>
          <p:cNvPr id="7" name="Picture 6">
            <a:extLst>
              <a:ext uri="{FF2B5EF4-FFF2-40B4-BE49-F238E27FC236}">
                <a16:creationId xmlns:a16="http://schemas.microsoft.com/office/drawing/2014/main" id="{F4FD007A-77BE-41BF-A1BB-83C0DDE82C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7887" y="6029163"/>
            <a:ext cx="5145832" cy="718239"/>
          </a:xfrm>
          <a:prstGeom prst="rect">
            <a:avLst/>
          </a:prstGeom>
        </p:spPr>
      </p:pic>
    </p:spTree>
    <p:extLst>
      <p:ext uri="{BB962C8B-B14F-4D97-AF65-F5344CB8AC3E}">
        <p14:creationId xmlns:p14="http://schemas.microsoft.com/office/powerpoint/2010/main" val="22574847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pic>
        <p:nvPicPr>
          <p:cNvPr id="9" name="Picture 8">
            <a:extLst>
              <a:ext uri="{FF2B5EF4-FFF2-40B4-BE49-F238E27FC236}">
                <a16:creationId xmlns:a16="http://schemas.microsoft.com/office/drawing/2014/main" id="{A3EF15EE-7C5B-401D-B727-2A280CC5FD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7883" y="6033904"/>
            <a:ext cx="5133783" cy="717201"/>
          </a:xfrm>
          <a:prstGeom prst="rect">
            <a:avLst/>
          </a:prstGeom>
        </p:spPr>
      </p:pic>
    </p:spTree>
    <p:extLst>
      <p:ext uri="{BB962C8B-B14F-4D97-AF65-F5344CB8AC3E}">
        <p14:creationId xmlns:p14="http://schemas.microsoft.com/office/powerpoint/2010/main" val="11468119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6787"/>
            <a:ext cx="10515600" cy="117445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pic>
        <p:nvPicPr>
          <p:cNvPr id="7" name="Picture 6">
            <a:extLst>
              <a:ext uri="{FF2B5EF4-FFF2-40B4-BE49-F238E27FC236}">
                <a16:creationId xmlns:a16="http://schemas.microsoft.com/office/drawing/2014/main" id="{F1FB8F85-8772-4DFA-A0DA-2CC7550E1C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7887" y="6029163"/>
            <a:ext cx="5145832" cy="718239"/>
          </a:xfrm>
          <a:prstGeom prst="rect">
            <a:avLst/>
          </a:prstGeom>
        </p:spPr>
      </p:pic>
    </p:spTree>
    <p:extLst>
      <p:ext uri="{BB962C8B-B14F-4D97-AF65-F5344CB8AC3E}">
        <p14:creationId xmlns:p14="http://schemas.microsoft.com/office/powerpoint/2010/main" val="4776111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lgn="ct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lgn="ctr">
              <a:buNone/>
              <a:defRPr sz="32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pic>
        <p:nvPicPr>
          <p:cNvPr id="8" name="Picture 7">
            <a:extLst>
              <a:ext uri="{FF2B5EF4-FFF2-40B4-BE49-F238E27FC236}">
                <a16:creationId xmlns:a16="http://schemas.microsoft.com/office/drawing/2014/main" id="{5922A142-4158-4754-8E30-0CD5AB1E55E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7883" y="6033904"/>
            <a:ext cx="5133783" cy="717201"/>
          </a:xfrm>
          <a:prstGeom prst="rect">
            <a:avLst/>
          </a:prstGeom>
        </p:spPr>
      </p:pic>
    </p:spTree>
    <p:extLst>
      <p:ext uri="{BB962C8B-B14F-4D97-AF65-F5344CB8AC3E}">
        <p14:creationId xmlns:p14="http://schemas.microsoft.com/office/powerpoint/2010/main" val="26505211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pic>
        <p:nvPicPr>
          <p:cNvPr id="9" name="Picture 8">
            <a:extLst>
              <a:ext uri="{FF2B5EF4-FFF2-40B4-BE49-F238E27FC236}">
                <a16:creationId xmlns:a16="http://schemas.microsoft.com/office/drawing/2014/main" id="{81E1E895-3AB8-403B-91D0-3A01EB14EA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7883" y="6033904"/>
            <a:ext cx="5133783" cy="717201"/>
          </a:xfrm>
          <a:prstGeom prst="rect">
            <a:avLst/>
          </a:prstGeom>
        </p:spPr>
      </p:pic>
    </p:spTree>
    <p:extLst>
      <p:ext uri="{BB962C8B-B14F-4D97-AF65-F5344CB8AC3E}">
        <p14:creationId xmlns:p14="http://schemas.microsoft.com/office/powerpoint/2010/main" val="28523947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pic>
        <p:nvPicPr>
          <p:cNvPr id="11" name="Picture 10">
            <a:extLst>
              <a:ext uri="{FF2B5EF4-FFF2-40B4-BE49-F238E27FC236}">
                <a16:creationId xmlns:a16="http://schemas.microsoft.com/office/drawing/2014/main" id="{23697A8B-62D8-4AFF-A008-926ED553C8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7883" y="6033904"/>
            <a:ext cx="5133783" cy="717201"/>
          </a:xfrm>
          <a:prstGeom prst="rect">
            <a:avLst/>
          </a:prstGeom>
        </p:spPr>
      </p:pic>
    </p:spTree>
    <p:extLst>
      <p:ext uri="{BB962C8B-B14F-4D97-AF65-F5344CB8AC3E}">
        <p14:creationId xmlns:p14="http://schemas.microsoft.com/office/powerpoint/2010/main" val="5161730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1E0248-2B7B-5D4A-A26B-F79E81D6DB2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838200" y="5245427"/>
            <a:ext cx="10515600" cy="1178624"/>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4193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 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A336B0D0-8566-4DB6-995A-819408997757}"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29170909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pic>
        <p:nvPicPr>
          <p:cNvPr id="6" name="Picture 5">
            <a:extLst>
              <a:ext uri="{FF2B5EF4-FFF2-40B4-BE49-F238E27FC236}">
                <a16:creationId xmlns:a16="http://schemas.microsoft.com/office/drawing/2014/main" id="{F7B68F6B-346E-49F8-AE3E-033FB0CB58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7883" y="6033904"/>
            <a:ext cx="5133783" cy="717201"/>
          </a:xfrm>
          <a:prstGeom prst="rect">
            <a:avLst/>
          </a:prstGeom>
        </p:spPr>
      </p:pic>
    </p:spTree>
    <p:extLst>
      <p:ext uri="{BB962C8B-B14F-4D97-AF65-F5344CB8AC3E}">
        <p14:creationId xmlns:p14="http://schemas.microsoft.com/office/powerpoint/2010/main" val="6747106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3987" y="516237"/>
            <a:ext cx="4188039" cy="1541163"/>
          </a:xfrm>
        </p:spPr>
        <p:txBody>
          <a:bodyPr anchor="t" anchorCtr="0"/>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3987" y="2057401"/>
            <a:ext cx="4188039" cy="3811588"/>
          </a:xfrm>
        </p:spPr>
        <p:txBody>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pic>
        <p:nvPicPr>
          <p:cNvPr id="9" name="Picture 8">
            <a:extLst>
              <a:ext uri="{FF2B5EF4-FFF2-40B4-BE49-F238E27FC236}">
                <a16:creationId xmlns:a16="http://schemas.microsoft.com/office/drawing/2014/main" id="{E506B647-5037-44DF-833C-4EE03E06D2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7883" y="6033904"/>
            <a:ext cx="5133783" cy="717201"/>
          </a:xfrm>
          <a:prstGeom prst="rect">
            <a:avLst/>
          </a:prstGeom>
        </p:spPr>
      </p:pic>
    </p:spTree>
    <p:extLst>
      <p:ext uri="{BB962C8B-B14F-4D97-AF65-F5344CB8AC3E}">
        <p14:creationId xmlns:p14="http://schemas.microsoft.com/office/powerpoint/2010/main" val="23854408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83986" y="520203"/>
            <a:ext cx="4188039" cy="1683952"/>
          </a:xfrm>
        </p:spPr>
        <p:txBody>
          <a:bodyPr anchor="t" anchorCtr="0"/>
          <a:lstStyle>
            <a:lvl1pPr>
              <a:defRPr sz="3200">
                <a:solidFill>
                  <a:schemeClr val="tx1"/>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583985" y="2057401"/>
            <a:ext cx="4188040" cy="3811588"/>
          </a:xfrm>
        </p:spPr>
        <p:txBody>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pic>
        <p:nvPicPr>
          <p:cNvPr id="9" name="Picture 8">
            <a:extLst>
              <a:ext uri="{FF2B5EF4-FFF2-40B4-BE49-F238E27FC236}">
                <a16:creationId xmlns:a16="http://schemas.microsoft.com/office/drawing/2014/main" id="{DFA1B59C-F0F3-45BB-95F2-C78690485C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7887" y="6029163"/>
            <a:ext cx="5145832" cy="718239"/>
          </a:xfrm>
          <a:prstGeom prst="rect">
            <a:avLst/>
          </a:prstGeom>
        </p:spPr>
      </p:pic>
    </p:spTree>
    <p:extLst>
      <p:ext uri="{BB962C8B-B14F-4D97-AF65-F5344CB8AC3E}">
        <p14:creationId xmlns:p14="http://schemas.microsoft.com/office/powerpoint/2010/main" val="109498231"/>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pic>
        <p:nvPicPr>
          <p:cNvPr id="8" name="Picture 7">
            <a:extLst>
              <a:ext uri="{FF2B5EF4-FFF2-40B4-BE49-F238E27FC236}">
                <a16:creationId xmlns:a16="http://schemas.microsoft.com/office/drawing/2014/main" id="{6F0CB7C6-1EDD-4BD1-ACA1-F15FFAFFD3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7883" y="6033904"/>
            <a:ext cx="5133783" cy="717201"/>
          </a:xfrm>
          <a:prstGeom prst="rect">
            <a:avLst/>
          </a:prstGeom>
        </p:spPr>
      </p:pic>
    </p:spTree>
    <p:extLst>
      <p:ext uri="{BB962C8B-B14F-4D97-AF65-F5344CB8AC3E}">
        <p14:creationId xmlns:p14="http://schemas.microsoft.com/office/powerpoint/2010/main" val="1841811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a:p>
        </p:txBody>
      </p:sp>
    </p:spTree>
    <p:extLst>
      <p:ext uri="{BB962C8B-B14F-4D97-AF65-F5344CB8AC3E}">
        <p14:creationId xmlns:p14="http://schemas.microsoft.com/office/powerpoint/2010/main" val="866187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 Large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4902D250-79C3-481A-8E5E-33136900BD60}"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307834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 Small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CA02D9F7-FBAE-4CC9-AA8F-F5CB5ED97E33}"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3615095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D014F74B-D7F8-43A9-8965-357E82B67EBE}" type="datetime1">
              <a:rPr lang="en-US" smtClean="0"/>
              <a:t>5/11/2022</a:t>
            </a:fld>
            <a:endParaRPr lang="en-US"/>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255460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 Curv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6CD195D7-D057-4DB7-909B-CD5C006313AB}" type="datetime1">
              <a:rPr lang="en-US" smtClean="0"/>
              <a:t>5/11/2022</a:t>
            </a:fld>
            <a:endParaRPr lang="en-US"/>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638030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 Masked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838200"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flipH="1">
            <a:off x="6980903" y="-78658"/>
            <a:ext cx="5289755"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838200"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781AD0B4-6B81-4092-A32B-66A7DB32DED9}"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253516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CEE5CFA3-2B77-4FBC-9CF2-5DED8DC804F3}"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1170609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 Masked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5673213"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a:off x="-167149" y="-78658"/>
            <a:ext cx="5270091"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5673213"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D558C574-45C4-4172-A54F-C29EA2B9B4B0}"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473016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E691-686F-4777-A61F-6568BA709B07}"/>
              </a:ext>
            </a:extLst>
          </p:cNvPr>
          <p:cNvSpPr>
            <a:spLocks noGrp="1"/>
          </p:cNvSpPr>
          <p:nvPr>
            <p:ph type="title"/>
          </p:nvPr>
        </p:nvSpPr>
        <p:spPr>
          <a:xfrm>
            <a:off x="831850" y="93298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3B67F-6B04-4CA6-9727-13857A99F722}"/>
              </a:ext>
            </a:extLst>
          </p:cNvPr>
          <p:cNvSpPr>
            <a:spLocks noGrp="1"/>
          </p:cNvSpPr>
          <p:nvPr>
            <p:ph type="body" idx="1"/>
          </p:nvPr>
        </p:nvSpPr>
        <p:spPr>
          <a:xfrm>
            <a:off x="831850" y="381271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81896-FBB4-4BEF-B4CD-E8DFF5AD9D16}"/>
              </a:ext>
            </a:extLst>
          </p:cNvPr>
          <p:cNvSpPr>
            <a:spLocks noGrp="1"/>
          </p:cNvSpPr>
          <p:nvPr>
            <p:ph type="dt" sz="half" idx="10"/>
          </p:nvPr>
        </p:nvSpPr>
        <p:spPr/>
        <p:txBody>
          <a:bodyPr/>
          <a:lstStyle/>
          <a:p>
            <a:fld id="{36FB46AC-3D44-432D-AF78-8508B1752BAF}" type="datetime1">
              <a:rPr lang="en-US" smtClean="0"/>
              <a:t>5/11/2022</a:t>
            </a:fld>
            <a:endParaRPr lang="en-US"/>
          </a:p>
        </p:txBody>
      </p:sp>
      <p:sp>
        <p:nvSpPr>
          <p:cNvPr id="5" name="Footer Placeholder 4">
            <a:extLst>
              <a:ext uri="{FF2B5EF4-FFF2-40B4-BE49-F238E27FC236}">
                <a16:creationId xmlns:a16="http://schemas.microsoft.com/office/drawing/2014/main" id="{DC713C6E-FF02-4E86-9491-25B705CA8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E1F2F-82BF-43C6-B9AD-E190AF7A8AE6}"/>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3790401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B29F-D3A8-4507-A185-087920CF5E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4BEC65-4040-4994-BC8E-4E58D46164B0}"/>
              </a:ext>
            </a:extLst>
          </p:cNvPr>
          <p:cNvSpPr>
            <a:spLocks noGrp="1"/>
          </p:cNvSpPr>
          <p:nvPr>
            <p:ph type="dt" sz="half" idx="10"/>
          </p:nvPr>
        </p:nvSpPr>
        <p:spPr/>
        <p:txBody>
          <a:bodyPr/>
          <a:lstStyle/>
          <a:p>
            <a:fld id="{5FE67845-C17F-473F-9226-EE2F4E9B11D2}" type="datetime1">
              <a:rPr lang="en-US" smtClean="0"/>
              <a:t>5/11/2022</a:t>
            </a:fld>
            <a:endParaRPr lang="en-US"/>
          </a:p>
        </p:txBody>
      </p:sp>
      <p:sp>
        <p:nvSpPr>
          <p:cNvPr id="4" name="Footer Placeholder 3">
            <a:extLst>
              <a:ext uri="{FF2B5EF4-FFF2-40B4-BE49-F238E27FC236}">
                <a16:creationId xmlns:a16="http://schemas.microsoft.com/office/drawing/2014/main" id="{A8FC986A-15BC-4EF7-86D9-3B79508D06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913EC3-A55D-4085-91EB-6510BDAD3654}"/>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3193093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4B69C1-0FEC-4094-BC2A-91967171DA40}"/>
              </a:ext>
            </a:extLst>
          </p:cNvPr>
          <p:cNvSpPr>
            <a:spLocks noGrp="1"/>
          </p:cNvSpPr>
          <p:nvPr>
            <p:ph type="dt" sz="half" idx="10"/>
          </p:nvPr>
        </p:nvSpPr>
        <p:spPr/>
        <p:txBody>
          <a:bodyPr/>
          <a:lstStyle/>
          <a:p>
            <a:fld id="{503629AF-E767-41B3-9436-E952215B9622}" type="datetime1">
              <a:rPr lang="en-US" smtClean="0"/>
              <a:t>5/11/2022</a:t>
            </a:fld>
            <a:endParaRPr lang="en-US"/>
          </a:p>
        </p:txBody>
      </p:sp>
      <p:sp>
        <p:nvSpPr>
          <p:cNvPr id="3" name="Footer Placeholder 2">
            <a:extLst>
              <a:ext uri="{FF2B5EF4-FFF2-40B4-BE49-F238E27FC236}">
                <a16:creationId xmlns:a16="http://schemas.microsoft.com/office/drawing/2014/main" id="{8440398E-7121-4543-B38D-409B7F7B3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C0F3A9-4739-403A-AABF-F775C13DBBC0}"/>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1633389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22F8-E41A-4DE3-B605-59E6777383EC}"/>
              </a:ext>
            </a:extLst>
          </p:cNvPr>
          <p:cNvSpPr>
            <a:spLocks noGrp="1"/>
          </p:cNvSpPr>
          <p:nvPr>
            <p:ph type="ctrTitle"/>
          </p:nvPr>
        </p:nvSpPr>
        <p:spPr>
          <a:xfrm>
            <a:off x="4611188" y="1122363"/>
            <a:ext cx="7027817"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CD2421-A023-4499-9FB7-8E3B33A0C3B4}"/>
              </a:ext>
            </a:extLst>
          </p:cNvPr>
          <p:cNvSpPr>
            <a:spLocks noGrp="1"/>
          </p:cNvSpPr>
          <p:nvPr>
            <p:ph type="subTitle" idx="1"/>
          </p:nvPr>
        </p:nvSpPr>
        <p:spPr>
          <a:xfrm>
            <a:off x="4611188" y="3602038"/>
            <a:ext cx="7027817"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3B6449-92F6-4222-8953-D8ED7E6AE3D2}"/>
              </a:ext>
            </a:extLst>
          </p:cNvPr>
          <p:cNvSpPr>
            <a:spLocks noGrp="1"/>
          </p:cNvSpPr>
          <p:nvPr>
            <p:ph type="dt" sz="half" idx="10"/>
          </p:nvPr>
        </p:nvSpPr>
        <p:spPr/>
        <p:txBody>
          <a:bodyPr/>
          <a:lstStyle/>
          <a:p>
            <a:fld id="{F242AB45-949B-40C4-B1F9-CA6694029965}" type="datetime1">
              <a:rPr lang="en-US" smtClean="0"/>
              <a:t>5/11/2022</a:t>
            </a:fld>
            <a:endParaRPr lang="en-US"/>
          </a:p>
        </p:txBody>
      </p:sp>
      <p:sp>
        <p:nvSpPr>
          <p:cNvPr id="5" name="Footer Placeholder 4">
            <a:extLst>
              <a:ext uri="{FF2B5EF4-FFF2-40B4-BE49-F238E27FC236}">
                <a16:creationId xmlns:a16="http://schemas.microsoft.com/office/drawing/2014/main" id="{D224B17D-D1E1-4C4A-B4FF-1905E78BC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DD891-E393-4294-9239-A8FB9C7486DC}"/>
              </a:ext>
            </a:extLst>
          </p:cNvPr>
          <p:cNvSpPr>
            <a:spLocks noGrp="1"/>
          </p:cNvSpPr>
          <p:nvPr>
            <p:ph type="sldNum" sz="quarter" idx="12"/>
          </p:nvPr>
        </p:nvSpPr>
        <p:spPr/>
        <p:txBody>
          <a:bodyPr/>
          <a:lstStyle/>
          <a:p>
            <a:fld id="{EFE6D0DB-7C1D-4495-94DC-5D212A17A7E3}" type="slidenum">
              <a:rPr lang="en-US" smtClean="0"/>
              <a:t>‹#›</a:t>
            </a:fld>
            <a:endParaRPr lang="en-US"/>
          </a:p>
        </p:txBody>
      </p:sp>
      <p:pic>
        <p:nvPicPr>
          <p:cNvPr id="8" name="Graphic 7" descr="United States Access Board Logo">
            <a:extLst>
              <a:ext uri="{FF2B5EF4-FFF2-40B4-BE49-F238E27FC236}">
                <a16:creationId xmlns:a16="http://schemas.microsoft.com/office/drawing/2014/main" id="{9C10DC4E-7617-41BE-9E7A-1B9FEB025EA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5234" y="1828801"/>
            <a:ext cx="3216166" cy="3200398"/>
          </a:xfrm>
          <a:prstGeom prst="rect">
            <a:avLst/>
          </a:prstGeom>
        </p:spPr>
      </p:pic>
    </p:spTree>
    <p:extLst>
      <p:ext uri="{BB962C8B-B14F-4D97-AF65-F5344CB8AC3E}">
        <p14:creationId xmlns:p14="http://schemas.microsoft.com/office/powerpoint/2010/main" val="2771078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06588F9B-A6D3-49D4-BED7-029EEA9E4051}" type="datetime1">
              <a:rPr lang="en-US" smtClean="0"/>
              <a:t>5/11/2022</a:t>
            </a:fld>
            <a:endParaRPr lang="en-US"/>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4260078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26CB661A-86D4-4BCB-8DC2-5D509044AD98}" type="datetime1">
              <a:rPr lang="en-US" smtClean="0"/>
              <a:t>5/11/2022</a:t>
            </a:fld>
            <a:endParaRPr lang="en-US"/>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899985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 Color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8FB1ED16-1DDD-403C-AC4D-7B0595C658C7}" type="datetime1">
              <a:rPr lang="en-US" smtClean="0"/>
              <a:t>5/11/2022</a:t>
            </a:fld>
            <a:endParaRPr lang="en-US"/>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2577660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231-3E45-41A5-AC15-537B201C04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B3AD8D-C41F-4E58-945F-EA1FD39B8D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9D140-F12D-4404-BDA4-909B163D1616}"/>
              </a:ext>
            </a:extLst>
          </p:cNvPr>
          <p:cNvSpPr>
            <a:spLocks noGrp="1"/>
          </p:cNvSpPr>
          <p:nvPr>
            <p:ph type="dt" sz="half" idx="10"/>
          </p:nvPr>
        </p:nvSpPr>
        <p:spPr/>
        <p:txBody>
          <a:bodyPr/>
          <a:lstStyle/>
          <a:p>
            <a:fld id="{D8E918E8-A5EA-447D-B9E3-1095B5AF73CF}" type="datetime1">
              <a:rPr lang="en-US" smtClean="0"/>
              <a:t>5/11/2022</a:t>
            </a:fld>
            <a:endParaRPr lang="en-US"/>
          </a:p>
        </p:txBody>
      </p:sp>
      <p:sp>
        <p:nvSpPr>
          <p:cNvPr id="5" name="Footer Placeholder 4">
            <a:extLst>
              <a:ext uri="{FF2B5EF4-FFF2-40B4-BE49-F238E27FC236}">
                <a16:creationId xmlns:a16="http://schemas.microsoft.com/office/drawing/2014/main" id="{45839128-8F45-434E-B036-C12FB9AAF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0457F-B614-434F-96C9-862539E0DED6}"/>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229542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E458-38C7-4F7D-9B59-B598AB6C261B}"/>
              </a:ext>
            </a:extLst>
          </p:cNvPr>
          <p:cNvSpPr>
            <a:spLocks noGrp="1"/>
          </p:cNvSpPr>
          <p:nvPr>
            <p:ph type="title"/>
          </p:nvPr>
        </p:nvSpPr>
        <p:spPr>
          <a:xfrm>
            <a:off x="831850" y="101370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0B7C2F-F3E2-4EDB-A255-0FCCDE6B56C9}"/>
              </a:ext>
            </a:extLst>
          </p:cNvPr>
          <p:cNvSpPr>
            <a:spLocks noGrp="1"/>
          </p:cNvSpPr>
          <p:nvPr>
            <p:ph type="body" idx="1"/>
          </p:nvPr>
        </p:nvSpPr>
        <p:spPr>
          <a:xfrm>
            <a:off x="831850" y="3893427"/>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2F143A-3106-403B-B0D5-7EF3B079914B}"/>
              </a:ext>
            </a:extLst>
          </p:cNvPr>
          <p:cNvSpPr>
            <a:spLocks noGrp="1"/>
          </p:cNvSpPr>
          <p:nvPr>
            <p:ph type="dt" sz="half" idx="10"/>
          </p:nvPr>
        </p:nvSpPr>
        <p:spPr/>
        <p:txBody>
          <a:bodyPr/>
          <a:lstStyle/>
          <a:p>
            <a:fld id="{172B1406-D657-4970-974D-E0E783E5A02D}" type="datetime1">
              <a:rPr lang="en-US" smtClean="0"/>
              <a:t>5/11/2022</a:t>
            </a:fld>
            <a:endParaRPr lang="en-US"/>
          </a:p>
        </p:txBody>
      </p:sp>
      <p:sp>
        <p:nvSpPr>
          <p:cNvPr id="5" name="Footer Placeholder 4">
            <a:extLst>
              <a:ext uri="{FF2B5EF4-FFF2-40B4-BE49-F238E27FC236}">
                <a16:creationId xmlns:a16="http://schemas.microsoft.com/office/drawing/2014/main" id="{878628EE-139B-4AD9-8954-B7ED61B76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AD3E5-B6AC-4927-A721-D225382A0580}"/>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252047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071B2728-ABA1-4CA8-A188-FD62B31BD444}"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1019475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918D3ED3-246E-44B6-886C-F76FA27E5F32}"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989165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1F610D01-C1A5-4B1E-9624-46CCA7D7678D}"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685955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 Color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61B74841-A663-4B21-AE0B-03FE343EA8DE}"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482698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CD1655DC-DAB9-4D52-ABDD-5CD9AA7B2403}"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2794031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B6283A86-7D58-4D99-BE65-C275EF0F964C}"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4110822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 Color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29D113BF-C1E8-42F6-B042-35C510CB220A}"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3219208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10441-48F6-44C2-9E23-49ECA788D8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4BA82E-0821-4148-ABAA-1B471117C9EC}"/>
              </a:ext>
            </a:extLst>
          </p:cNvPr>
          <p:cNvSpPr>
            <a:spLocks noGrp="1"/>
          </p:cNvSpPr>
          <p:nvPr>
            <p:ph type="dt" sz="half" idx="10"/>
          </p:nvPr>
        </p:nvSpPr>
        <p:spPr/>
        <p:txBody>
          <a:bodyPr/>
          <a:lstStyle/>
          <a:p>
            <a:fld id="{8049331B-3665-4CC4-8A41-7D8DE6E5A62D}" type="datetime1">
              <a:rPr lang="en-US" smtClean="0"/>
              <a:t>5/11/2022</a:t>
            </a:fld>
            <a:endParaRPr lang="en-US"/>
          </a:p>
        </p:txBody>
      </p:sp>
      <p:sp>
        <p:nvSpPr>
          <p:cNvPr id="4" name="Footer Placeholder 3">
            <a:extLst>
              <a:ext uri="{FF2B5EF4-FFF2-40B4-BE49-F238E27FC236}">
                <a16:creationId xmlns:a16="http://schemas.microsoft.com/office/drawing/2014/main" id="{234C0437-85A5-4ECE-ABF3-0874B0BE18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7064DE-7D18-4BA6-851A-74E5554B37F1}"/>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558398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D06BEA-8227-4DE4-94D3-1027BE6121E0}"/>
              </a:ext>
            </a:extLst>
          </p:cNvPr>
          <p:cNvSpPr>
            <a:spLocks noGrp="1"/>
          </p:cNvSpPr>
          <p:nvPr>
            <p:ph type="dt" sz="half" idx="10"/>
          </p:nvPr>
        </p:nvSpPr>
        <p:spPr/>
        <p:txBody>
          <a:bodyPr/>
          <a:lstStyle/>
          <a:p>
            <a:fld id="{5660E25C-DB3B-47A0-8168-99545B6BE39A}" type="datetime1">
              <a:rPr lang="en-US" smtClean="0"/>
              <a:t>5/11/2022</a:t>
            </a:fld>
            <a:endParaRPr lang="en-US"/>
          </a:p>
        </p:txBody>
      </p:sp>
      <p:sp>
        <p:nvSpPr>
          <p:cNvPr id="3" name="Footer Placeholder 2">
            <a:extLst>
              <a:ext uri="{FF2B5EF4-FFF2-40B4-BE49-F238E27FC236}">
                <a16:creationId xmlns:a16="http://schemas.microsoft.com/office/drawing/2014/main" id="{87CCDA62-9F24-40AD-AF17-C14D0292F8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6EB6C0-07CE-429A-B971-8BE56176DBD8}"/>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166091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FA72C7C8-0691-4202-9EEE-2B08C378D651}" type="datetime1">
              <a:rPr lang="en-US" smtClean="0"/>
              <a:t>5/11/2022</a:t>
            </a:fld>
            <a:endParaRPr lang="en-US"/>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303541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 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33D69BEA-FEB1-4D64-881C-957274C9E350}" type="datetime1">
              <a:rPr lang="en-US" smtClean="0"/>
              <a:t>5/11/2022</a:t>
            </a:fld>
            <a:endParaRPr lang="en-US"/>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03244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B92F04DA-D29C-4950-BF12-F6D8A18DF4EC}"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39437791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8097671" y="457200"/>
            <a:ext cx="3932237" cy="1600200"/>
          </a:xfrm>
        </p:spPr>
        <p:txBody>
          <a:bodyPr anchor="b"/>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36729"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8097671"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52F7D0E3-13F9-457E-A08F-45AC56500DEE}" type="datetime1">
              <a:rPr lang="en-US" smtClean="0"/>
              <a:t>5/11/2022</a:t>
            </a:fld>
            <a:endParaRPr lang="en-US"/>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949545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Picture with Caption - Masked large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838201" y="1828800"/>
            <a:ext cx="2970124" cy="1600200"/>
          </a:xfrm>
        </p:spPr>
        <p:txBody>
          <a:bodyPr anchor="b">
            <a:normAutofit/>
          </a:bodyPr>
          <a:lstStyle>
            <a:lvl1pPr algn="l">
              <a:defRPr sz="4000">
                <a:solidFill>
                  <a:schemeClr val="tx2"/>
                </a:solidFill>
              </a:defRPr>
            </a:lvl1pPr>
          </a:lstStyle>
          <a:p>
            <a:r>
              <a:rPr lang="en-US"/>
              <a:t>Click to edit Master title style</a:t>
            </a:r>
          </a:p>
        </p:txBody>
      </p:sp>
      <p:sp>
        <p:nvSpPr>
          <p:cNvPr id="12" name="Oval 11">
            <a:extLst>
              <a:ext uri="{FF2B5EF4-FFF2-40B4-BE49-F238E27FC236}">
                <a16:creationId xmlns:a16="http://schemas.microsoft.com/office/drawing/2014/main" id="{AC04D2FC-0C58-42B8-8657-0482972E6A73}"/>
              </a:ext>
            </a:extLst>
          </p:cNvPr>
          <p:cNvSpPr/>
          <p:nvPr userDrawn="1"/>
        </p:nvSpPr>
        <p:spPr>
          <a:xfrm>
            <a:off x="4332077" y="-462170"/>
            <a:ext cx="3946928" cy="778233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a:off x="4471515" y="0"/>
            <a:ext cx="7718073" cy="6858000"/>
          </a:xfrm>
          <a:custGeom>
            <a:avLst/>
            <a:gdLst>
              <a:gd name="connsiteX0" fmla="*/ 0 w 8150990"/>
              <a:gd name="connsiteY0" fmla="*/ 0 h 6858000"/>
              <a:gd name="connsiteX1" fmla="*/ 8150990 w 8150990"/>
              <a:gd name="connsiteY1" fmla="*/ 0 h 6858000"/>
              <a:gd name="connsiteX2" fmla="*/ 8150990 w 8150990"/>
              <a:gd name="connsiteY2" fmla="*/ 6858000 h 6858000"/>
              <a:gd name="connsiteX3" fmla="*/ 0 w 8150990"/>
              <a:gd name="connsiteY3" fmla="*/ 6858000 h 6858000"/>
              <a:gd name="connsiteX4" fmla="*/ 0 w 8150990"/>
              <a:gd name="connsiteY4" fmla="*/ 0 h 6858000"/>
              <a:gd name="connsiteX0" fmla="*/ 1018873 w 9169863"/>
              <a:gd name="connsiteY0" fmla="*/ 0 h 6858000"/>
              <a:gd name="connsiteX1" fmla="*/ 9169863 w 9169863"/>
              <a:gd name="connsiteY1" fmla="*/ 0 h 6858000"/>
              <a:gd name="connsiteX2" fmla="*/ 9169863 w 9169863"/>
              <a:gd name="connsiteY2" fmla="*/ 6858000 h 6858000"/>
              <a:gd name="connsiteX3" fmla="*/ 1018873 w 9169863"/>
              <a:gd name="connsiteY3" fmla="*/ 6858000 h 6858000"/>
              <a:gd name="connsiteX4" fmla="*/ 1018873 w 9169863"/>
              <a:gd name="connsiteY4" fmla="*/ 0 h 6858000"/>
              <a:gd name="connsiteX0" fmla="*/ 1289162 w 9440152"/>
              <a:gd name="connsiteY0" fmla="*/ 0 h 6858000"/>
              <a:gd name="connsiteX1" fmla="*/ 9440152 w 9440152"/>
              <a:gd name="connsiteY1" fmla="*/ 0 h 6858000"/>
              <a:gd name="connsiteX2" fmla="*/ 9440152 w 9440152"/>
              <a:gd name="connsiteY2" fmla="*/ 6858000 h 6858000"/>
              <a:gd name="connsiteX3" fmla="*/ 1289162 w 9440152"/>
              <a:gd name="connsiteY3" fmla="*/ 6858000 h 6858000"/>
              <a:gd name="connsiteX4" fmla="*/ 1289162 w 944015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0152" h="6858000">
                <a:moveTo>
                  <a:pt x="1289162" y="0"/>
                </a:moveTo>
                <a:lnTo>
                  <a:pt x="9440152" y="0"/>
                </a:lnTo>
                <a:lnTo>
                  <a:pt x="9440152" y="6858000"/>
                </a:lnTo>
                <a:lnTo>
                  <a:pt x="1289162" y="6858000"/>
                </a:lnTo>
                <a:cubicBezTo>
                  <a:pt x="-69336" y="5715000"/>
                  <a:pt x="-756137" y="1836336"/>
                  <a:pt x="1289162" y="0"/>
                </a:cubicBezTo>
                <a:close/>
              </a:path>
            </a:pathLst>
          </a:custGeom>
          <a:gradFill>
            <a:gsLst>
              <a:gs pos="0">
                <a:schemeClr val="tx2"/>
              </a:gs>
              <a:gs pos="100000">
                <a:srgbClr val="0F1F37"/>
              </a:gs>
            </a:gsLst>
            <a:lin ang="0" scaled="0"/>
          </a:gradFill>
          <a:ln w="63500">
            <a:no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838201" y="3429000"/>
            <a:ext cx="2970124" cy="2439988"/>
          </a:xfrm>
        </p:spPr>
        <p:txBody>
          <a:bodyPr>
            <a:normAutofit/>
          </a:bodyPr>
          <a:lstStyle>
            <a:lvl1pPr marL="0" indent="0">
              <a:buNone/>
              <a:defRPr sz="32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9700E1EA-BAC2-4C80-86CA-19530BD77251}"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4120092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3_Picture with Caption - Masked large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7889461" y="1742768"/>
            <a:ext cx="3902764" cy="1600200"/>
          </a:xfrm>
        </p:spPr>
        <p:txBody>
          <a:bodyPr anchor="b">
            <a:normAutofit/>
          </a:bodyPr>
          <a:lstStyle>
            <a:lvl1pPr algn="l">
              <a:defRPr sz="4000">
                <a:solidFill>
                  <a:schemeClr val="tx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a:off x="0" y="-86032"/>
            <a:ext cx="7410423"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7889461" y="3342968"/>
            <a:ext cx="3902764" cy="2439988"/>
          </a:xfrm>
        </p:spPr>
        <p:txBody>
          <a:bodyPr>
            <a:normAutofit/>
          </a:bodyPr>
          <a:lstStyle>
            <a:lvl1pPr marL="0" indent="0">
              <a:buNone/>
              <a:defRPr sz="32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0E858B03-994D-490F-B6C6-7B5CC56A6CFA}"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42674215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1_Picture with Caption - Masked large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838200" y="1828800"/>
            <a:ext cx="3902764" cy="1600200"/>
          </a:xfrm>
        </p:spPr>
        <p:txBody>
          <a:bodyPr anchor="b">
            <a:normAutofit/>
          </a:bodyPr>
          <a:lstStyle>
            <a:lvl1pPr algn="l">
              <a:defRPr sz="4000">
                <a:solidFill>
                  <a:schemeClr val="tx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flipH="1">
            <a:off x="4860234" y="-78658"/>
            <a:ext cx="7410423"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838201" y="3429000"/>
            <a:ext cx="3902764" cy="2439988"/>
          </a:xfrm>
        </p:spPr>
        <p:txBody>
          <a:bodyPr>
            <a:normAutofit/>
          </a:bodyPr>
          <a:lstStyle>
            <a:lvl1pPr marL="0" indent="0">
              <a:buNone/>
              <a:defRPr sz="32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BBC6E0C3-5B5E-4160-A8EC-152396CC2BDA}"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622059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 Masked Right">
    <p:bg>
      <p:bgPr>
        <a:gradFill>
          <a:gsLst>
            <a:gs pos="0">
              <a:schemeClr val="tx2"/>
            </a:gs>
            <a:gs pos="100000">
              <a:srgbClr val="0F1F37"/>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838200"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flipH="1">
            <a:off x="6980903" y="-78658"/>
            <a:ext cx="5289755"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838200"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1E824569-B684-4727-8918-023D6DBA5866}"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665616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 Masked Left">
    <p:bg>
      <p:bgPr>
        <a:gradFill>
          <a:gsLst>
            <a:gs pos="0">
              <a:schemeClr val="tx2"/>
            </a:gs>
            <a:gs pos="100000">
              <a:srgbClr val="0F1F37"/>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5673213"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a:off x="-167149" y="-78658"/>
            <a:ext cx="5270091"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5673213"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1967DF4B-4C40-4FB2-BC18-DD6F68930161}"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4027518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 Picture Background">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6CEC29-E6E4-4B1F-8ECA-8E70A0C623FD}"/>
              </a:ext>
            </a:extLst>
          </p:cNvPr>
          <p:cNvSpPr>
            <a:spLocks noGrp="1"/>
          </p:cNvSpPr>
          <p:nvPr>
            <p:ph type="pic" sz="quarter" idx="13"/>
          </p:nvPr>
        </p:nvSpPr>
        <p:spPr>
          <a:xfrm>
            <a:off x="-166688" y="0"/>
            <a:ext cx="12358688" cy="6858000"/>
          </a:xfrm>
          <a:gradFill>
            <a:gsLst>
              <a:gs pos="0">
                <a:schemeClr val="tx2"/>
              </a:gs>
              <a:gs pos="100000">
                <a:srgbClr val="0F1F37"/>
              </a:gs>
            </a:gsLst>
            <a:lin ang="0" scaled="0"/>
          </a:gradFill>
        </p:spPr>
        <p:txBody>
          <a:bodyPr/>
          <a:lstStyle/>
          <a:p>
            <a:r>
              <a:rPr lang="en-US"/>
              <a:t>Click icon to add picture</a:t>
            </a:r>
          </a:p>
        </p:txBody>
      </p:sp>
      <p:sp>
        <p:nvSpPr>
          <p:cNvPr id="8" name="Rectangle 7">
            <a:extLst>
              <a:ext uri="{FF2B5EF4-FFF2-40B4-BE49-F238E27FC236}">
                <a16:creationId xmlns:a16="http://schemas.microsoft.com/office/drawing/2014/main" id="{C59EA4C9-5B77-4E0B-AB1E-4586F8C2FE5E}"/>
              </a:ext>
            </a:extLst>
          </p:cNvPr>
          <p:cNvSpPr/>
          <p:nvPr userDrawn="1"/>
        </p:nvSpPr>
        <p:spPr>
          <a:xfrm>
            <a:off x="5635113" y="438150"/>
            <a:ext cx="5747262" cy="547846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5673213" y="457200"/>
            <a:ext cx="5680587" cy="1600200"/>
          </a:xfrm>
        </p:spPr>
        <p:txBody>
          <a:bodyPr anchor="b"/>
          <a:lstStyle>
            <a:lvl1pPr>
              <a:defRPr sz="32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5673213" y="2057400"/>
            <a:ext cx="568058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F16ABA48-51EF-44FC-9DD2-F9538D2B9248}"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6077019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B94AD-7748-4EBF-8193-827D11F3AF82}"/>
              </a:ext>
            </a:extLst>
          </p:cNvPr>
          <p:cNvSpPr>
            <a:spLocks noGrp="1"/>
          </p:cNvSpPr>
          <p:nvPr>
            <p:ph type="ctrTitle"/>
          </p:nvPr>
        </p:nvSpPr>
        <p:spPr>
          <a:xfrm>
            <a:off x="518651" y="1122363"/>
            <a:ext cx="6944033"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96F110E-8CE2-4F8F-BB7E-0DFEDE5C1A96}"/>
              </a:ext>
            </a:extLst>
          </p:cNvPr>
          <p:cNvSpPr>
            <a:spLocks noGrp="1"/>
          </p:cNvSpPr>
          <p:nvPr>
            <p:ph type="subTitle" idx="1"/>
          </p:nvPr>
        </p:nvSpPr>
        <p:spPr>
          <a:xfrm>
            <a:off x="518651" y="3602038"/>
            <a:ext cx="6944033"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A73046-CF6A-4C43-A415-D5804CA0C946}"/>
              </a:ext>
            </a:extLst>
          </p:cNvPr>
          <p:cNvSpPr>
            <a:spLocks noGrp="1"/>
          </p:cNvSpPr>
          <p:nvPr>
            <p:ph type="dt" sz="half" idx="10"/>
          </p:nvPr>
        </p:nvSpPr>
        <p:spPr/>
        <p:txBody>
          <a:bodyPr/>
          <a:lstStyle/>
          <a:p>
            <a:fld id="{D9C55B79-5505-4BDE-B315-D158F9E9EF96}" type="datetime1">
              <a:rPr lang="en-US" smtClean="0"/>
              <a:t>5/11/2022</a:t>
            </a:fld>
            <a:endParaRPr lang="en-US"/>
          </a:p>
        </p:txBody>
      </p:sp>
      <p:sp>
        <p:nvSpPr>
          <p:cNvPr id="5" name="Footer Placeholder 4">
            <a:extLst>
              <a:ext uri="{FF2B5EF4-FFF2-40B4-BE49-F238E27FC236}">
                <a16:creationId xmlns:a16="http://schemas.microsoft.com/office/drawing/2014/main" id="{A77A26CD-49AD-40C1-98D6-6394994C7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EDC7F-4E9B-4418-A8DB-DB5A0C082C26}"/>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3434777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C86B3142-E056-462D-AE20-3EBFF2143745}"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3997483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7D56EFD8-131E-4D66-BAA6-A9D4AAE0F07F}"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2218587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Large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a:xfrm>
            <a:off x="1750142" y="6356350"/>
            <a:ext cx="1831258" cy="365125"/>
          </a:xfrm>
        </p:spPr>
        <p:txBody>
          <a:bodyPr/>
          <a:lstStyle/>
          <a:p>
            <a:fld id="{5C658FFE-FC53-4C84-B1A1-9585F406E332}"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
        <p:nvSpPr>
          <p:cNvPr id="7" name="Title Placeholder 1">
            <a:extLst>
              <a:ext uri="{FF2B5EF4-FFF2-40B4-BE49-F238E27FC236}">
                <a16:creationId xmlns:a16="http://schemas.microsoft.com/office/drawing/2014/main" id="{E16F5AFF-8809-4E5D-8B9A-CF613C6CDBAB}"/>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77990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 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2396C9D0-F39E-42FD-97DB-65175EFBA591}"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107806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 Large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a:xfrm>
            <a:off x="1750142" y="6356350"/>
            <a:ext cx="1831258" cy="365125"/>
          </a:xfrm>
        </p:spPr>
        <p:txBody>
          <a:bodyPr/>
          <a:lstStyle/>
          <a:p>
            <a:fld id="{1E99BA3C-2673-4391-831A-6BDE4AA64DB2}"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
        <p:nvSpPr>
          <p:cNvPr id="7" name="Title Placeholder 1">
            <a:extLst>
              <a:ext uri="{FF2B5EF4-FFF2-40B4-BE49-F238E27FC236}">
                <a16:creationId xmlns:a16="http://schemas.microsoft.com/office/drawing/2014/main" id="{E16F5AFF-8809-4E5D-8B9A-CF613C6CDBAB}"/>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86833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 Small Logo with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a:xfrm>
            <a:off x="1750142" y="6356350"/>
            <a:ext cx="1831258" cy="365125"/>
          </a:xfrm>
        </p:spPr>
        <p:txBody>
          <a:bodyPr/>
          <a:lstStyle/>
          <a:p>
            <a:fld id="{5309356C-351B-49B9-8B23-16B180A7F2CE}"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
        <p:nvSpPr>
          <p:cNvPr id="7" name="Title Placeholder 1">
            <a:extLst>
              <a:ext uri="{FF2B5EF4-FFF2-40B4-BE49-F238E27FC236}">
                <a16:creationId xmlns:a16="http://schemas.microsoft.com/office/drawing/2014/main" id="{E16F5AFF-8809-4E5D-8B9A-CF613C6CDBAB}"/>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906629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236B0B19-EE98-443A-83A4-519F1FF555D9}"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0278177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00B7AAA3-4809-43EF-B84F-035E4BB8C04B}"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8707289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 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B57015E2-5E10-4861-BF7C-BB0CA6099B65}"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762342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 Large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8" name="Date Placeholder 3">
            <a:extLst>
              <a:ext uri="{FF2B5EF4-FFF2-40B4-BE49-F238E27FC236}">
                <a16:creationId xmlns:a16="http://schemas.microsoft.com/office/drawing/2014/main" id="{AC271C23-F1C9-46B9-B62B-0178F1ACB97D}"/>
              </a:ext>
            </a:extLst>
          </p:cNvPr>
          <p:cNvSpPr>
            <a:spLocks noGrp="1"/>
          </p:cNvSpPr>
          <p:nvPr>
            <p:ph type="dt" sz="half" idx="10"/>
          </p:nvPr>
        </p:nvSpPr>
        <p:spPr>
          <a:xfrm>
            <a:off x="1750142" y="6356350"/>
            <a:ext cx="1831258" cy="365125"/>
          </a:xfrm>
        </p:spPr>
        <p:txBody>
          <a:bodyPr/>
          <a:lstStyle/>
          <a:p>
            <a:fld id="{FBFA4041-4A92-479D-9D7B-E22839ADF4D3}" type="datetime1">
              <a:rPr lang="en-US" smtClean="0"/>
              <a:t>5/11/2022</a:t>
            </a:fld>
            <a:endParaRPr lang="en-US"/>
          </a:p>
        </p:txBody>
      </p:sp>
    </p:spTree>
    <p:extLst>
      <p:ext uri="{BB962C8B-B14F-4D97-AF65-F5344CB8AC3E}">
        <p14:creationId xmlns:p14="http://schemas.microsoft.com/office/powerpoint/2010/main" val="1744548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 Small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87496A19-B4FA-4F7A-8C21-000E81623D8F}"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503003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C5499BEC-1645-49B3-BA6B-6D9AAC6F95BE}"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3430871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C9EAEB64-6118-449F-892D-0BC58B360139}"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37347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Small Logo with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a:xfrm>
            <a:off x="1750142" y="6356350"/>
            <a:ext cx="1831258" cy="365125"/>
          </a:xfrm>
        </p:spPr>
        <p:txBody>
          <a:bodyPr/>
          <a:lstStyle/>
          <a:p>
            <a:fld id="{ED12B389-4158-4145-B373-86FCEA8E3A98}"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
        <p:nvSpPr>
          <p:cNvPr id="7" name="Title Placeholder 1">
            <a:extLst>
              <a:ext uri="{FF2B5EF4-FFF2-40B4-BE49-F238E27FC236}">
                <a16:creationId xmlns:a16="http://schemas.microsoft.com/office/drawing/2014/main" id="{E16F5AFF-8809-4E5D-8B9A-CF613C6CDBAB}"/>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56363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 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070A4F96-C91F-4923-908D-7329BE877134}"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2962449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 Large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781B4BCB-F303-454B-8995-1ADB8C7191C3}"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623287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 Small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8F2E01D3-A14F-4B5E-83DD-2C60F70440FF}"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2648250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10858525-770C-41BF-ABB6-65253B30F409}" type="datetime1">
              <a:rPr lang="en-US" smtClean="0"/>
              <a:t>5/11/2022</a:t>
            </a:fld>
            <a:endParaRPr lang="en-US"/>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8568102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 Curv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1B26971B-7128-462F-A753-5CEABCE5FE73}" type="datetime1">
              <a:rPr lang="en-US" smtClean="0"/>
              <a:t>5/11/2022</a:t>
            </a:fld>
            <a:endParaRPr lang="en-US"/>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000830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 Masked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838200"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flipH="1">
            <a:off x="6980903" y="-78658"/>
            <a:ext cx="5289755"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838200"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6DCCA1E8-2ECA-4E8A-9F40-5974C34CE92A}"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40156491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 Masked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5673213"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a:off x="-167149" y="-78658"/>
            <a:ext cx="5270091"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5673213"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1D8C2CBE-8CE3-431A-AB3A-FDDE2D703630}"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2406182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E691-686F-4777-A61F-6568BA709B07}"/>
              </a:ext>
            </a:extLst>
          </p:cNvPr>
          <p:cNvSpPr>
            <a:spLocks noGrp="1"/>
          </p:cNvSpPr>
          <p:nvPr>
            <p:ph type="title"/>
          </p:nvPr>
        </p:nvSpPr>
        <p:spPr>
          <a:xfrm>
            <a:off x="831850" y="93298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3B67F-6B04-4CA6-9727-13857A99F722}"/>
              </a:ext>
            </a:extLst>
          </p:cNvPr>
          <p:cNvSpPr>
            <a:spLocks noGrp="1"/>
          </p:cNvSpPr>
          <p:nvPr>
            <p:ph type="body" idx="1"/>
          </p:nvPr>
        </p:nvSpPr>
        <p:spPr>
          <a:xfrm>
            <a:off x="831850" y="381271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81896-FBB4-4BEF-B4CD-E8DFF5AD9D16}"/>
              </a:ext>
            </a:extLst>
          </p:cNvPr>
          <p:cNvSpPr>
            <a:spLocks noGrp="1"/>
          </p:cNvSpPr>
          <p:nvPr>
            <p:ph type="dt" sz="half" idx="10"/>
          </p:nvPr>
        </p:nvSpPr>
        <p:spPr/>
        <p:txBody>
          <a:bodyPr/>
          <a:lstStyle/>
          <a:p>
            <a:fld id="{D2C577C5-E55C-4E14-9093-96DFD3EE6811}" type="datetime1">
              <a:rPr lang="en-US" smtClean="0"/>
              <a:t>5/11/2022</a:t>
            </a:fld>
            <a:endParaRPr lang="en-US"/>
          </a:p>
        </p:txBody>
      </p:sp>
      <p:sp>
        <p:nvSpPr>
          <p:cNvPr id="5" name="Footer Placeholder 4">
            <a:extLst>
              <a:ext uri="{FF2B5EF4-FFF2-40B4-BE49-F238E27FC236}">
                <a16:creationId xmlns:a16="http://schemas.microsoft.com/office/drawing/2014/main" id="{DC713C6E-FF02-4E86-9491-25B705CA8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E1F2F-82BF-43C6-B9AD-E190AF7A8AE6}"/>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3442132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B29F-D3A8-4507-A185-087920CF5E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4BEC65-4040-4994-BC8E-4E58D46164B0}"/>
              </a:ext>
            </a:extLst>
          </p:cNvPr>
          <p:cNvSpPr>
            <a:spLocks noGrp="1"/>
          </p:cNvSpPr>
          <p:nvPr>
            <p:ph type="dt" sz="half" idx="10"/>
          </p:nvPr>
        </p:nvSpPr>
        <p:spPr/>
        <p:txBody>
          <a:bodyPr/>
          <a:lstStyle/>
          <a:p>
            <a:fld id="{99A1D480-BD37-466C-8324-E3DBCBA7A87A}" type="datetime1">
              <a:rPr lang="en-US" smtClean="0"/>
              <a:t>5/11/2022</a:t>
            </a:fld>
            <a:endParaRPr lang="en-US"/>
          </a:p>
        </p:txBody>
      </p:sp>
      <p:sp>
        <p:nvSpPr>
          <p:cNvPr id="4" name="Footer Placeholder 3">
            <a:extLst>
              <a:ext uri="{FF2B5EF4-FFF2-40B4-BE49-F238E27FC236}">
                <a16:creationId xmlns:a16="http://schemas.microsoft.com/office/drawing/2014/main" id="{A8FC986A-15BC-4EF7-86D9-3B79508D06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913EC3-A55D-4085-91EB-6510BDAD3654}"/>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35327945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4B69C1-0FEC-4094-BC2A-91967171DA40}"/>
              </a:ext>
            </a:extLst>
          </p:cNvPr>
          <p:cNvSpPr>
            <a:spLocks noGrp="1"/>
          </p:cNvSpPr>
          <p:nvPr>
            <p:ph type="dt" sz="half" idx="10"/>
          </p:nvPr>
        </p:nvSpPr>
        <p:spPr/>
        <p:txBody>
          <a:bodyPr/>
          <a:lstStyle/>
          <a:p>
            <a:fld id="{7834C950-6E95-44B2-AB63-AADB41E4273A}" type="datetime1">
              <a:rPr lang="en-US" smtClean="0"/>
              <a:t>5/11/2022</a:t>
            </a:fld>
            <a:endParaRPr lang="en-US"/>
          </a:p>
        </p:txBody>
      </p:sp>
      <p:sp>
        <p:nvSpPr>
          <p:cNvPr id="3" name="Footer Placeholder 2">
            <a:extLst>
              <a:ext uri="{FF2B5EF4-FFF2-40B4-BE49-F238E27FC236}">
                <a16:creationId xmlns:a16="http://schemas.microsoft.com/office/drawing/2014/main" id="{8440398E-7121-4543-B38D-409B7F7B3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C0F3A9-4739-403A-AABF-F775C13DBBC0}"/>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1371335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D3FFFB4A-7372-4E93-B65E-E5F73A61A8D9}"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544881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43CEA852-E5D6-4785-8714-E7FD2665F2D1}"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11706094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22F8-E41A-4DE3-B605-59E6777383EC}"/>
              </a:ext>
            </a:extLst>
          </p:cNvPr>
          <p:cNvSpPr>
            <a:spLocks noGrp="1"/>
          </p:cNvSpPr>
          <p:nvPr>
            <p:ph type="ctrTitle"/>
          </p:nvPr>
        </p:nvSpPr>
        <p:spPr>
          <a:xfrm>
            <a:off x="4611188" y="1122363"/>
            <a:ext cx="7027817"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CD2421-A023-4499-9FB7-8E3B33A0C3B4}"/>
              </a:ext>
            </a:extLst>
          </p:cNvPr>
          <p:cNvSpPr>
            <a:spLocks noGrp="1"/>
          </p:cNvSpPr>
          <p:nvPr>
            <p:ph type="subTitle" idx="1"/>
          </p:nvPr>
        </p:nvSpPr>
        <p:spPr>
          <a:xfrm>
            <a:off x="4611188" y="3602038"/>
            <a:ext cx="7027817"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3B6449-92F6-4222-8953-D8ED7E6AE3D2}"/>
              </a:ext>
            </a:extLst>
          </p:cNvPr>
          <p:cNvSpPr>
            <a:spLocks noGrp="1"/>
          </p:cNvSpPr>
          <p:nvPr>
            <p:ph type="dt" sz="half" idx="10"/>
          </p:nvPr>
        </p:nvSpPr>
        <p:spPr/>
        <p:txBody>
          <a:bodyPr/>
          <a:lstStyle/>
          <a:p>
            <a:fld id="{7866E41C-1ACF-41CD-8322-D5E8B9AEE5B3}" type="datetime1">
              <a:rPr lang="en-US" smtClean="0"/>
              <a:t>5/11/2022</a:t>
            </a:fld>
            <a:endParaRPr lang="en-US"/>
          </a:p>
        </p:txBody>
      </p:sp>
      <p:sp>
        <p:nvSpPr>
          <p:cNvPr id="5" name="Footer Placeholder 4">
            <a:extLst>
              <a:ext uri="{FF2B5EF4-FFF2-40B4-BE49-F238E27FC236}">
                <a16:creationId xmlns:a16="http://schemas.microsoft.com/office/drawing/2014/main" id="{D224B17D-D1E1-4C4A-B4FF-1905E78BC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DD891-E393-4294-9239-A8FB9C7486DC}"/>
              </a:ext>
            </a:extLst>
          </p:cNvPr>
          <p:cNvSpPr>
            <a:spLocks noGrp="1"/>
          </p:cNvSpPr>
          <p:nvPr>
            <p:ph type="sldNum" sz="quarter" idx="12"/>
          </p:nvPr>
        </p:nvSpPr>
        <p:spPr/>
        <p:txBody>
          <a:bodyPr/>
          <a:lstStyle/>
          <a:p>
            <a:fld id="{EFE6D0DB-7C1D-4495-94DC-5D212A17A7E3}" type="slidenum">
              <a:rPr lang="en-US" smtClean="0"/>
              <a:t>‹#›</a:t>
            </a:fld>
            <a:endParaRPr lang="en-US"/>
          </a:p>
        </p:txBody>
      </p:sp>
      <p:pic>
        <p:nvPicPr>
          <p:cNvPr id="8" name="Graphic 7" descr="United States Access Board Logo">
            <a:extLst>
              <a:ext uri="{FF2B5EF4-FFF2-40B4-BE49-F238E27FC236}">
                <a16:creationId xmlns:a16="http://schemas.microsoft.com/office/drawing/2014/main" id="{9C10DC4E-7617-41BE-9E7A-1B9FEB025EA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5234" y="1828801"/>
            <a:ext cx="3216166" cy="3200398"/>
          </a:xfrm>
          <a:prstGeom prst="rect">
            <a:avLst/>
          </a:prstGeom>
        </p:spPr>
      </p:pic>
    </p:spTree>
    <p:extLst>
      <p:ext uri="{BB962C8B-B14F-4D97-AF65-F5344CB8AC3E}">
        <p14:creationId xmlns:p14="http://schemas.microsoft.com/office/powerpoint/2010/main" val="37852527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B94AD-7748-4EBF-8193-827D11F3AF82}"/>
              </a:ext>
            </a:extLst>
          </p:cNvPr>
          <p:cNvSpPr>
            <a:spLocks noGrp="1"/>
          </p:cNvSpPr>
          <p:nvPr>
            <p:ph type="ctrTitle"/>
          </p:nvPr>
        </p:nvSpPr>
        <p:spPr>
          <a:xfrm>
            <a:off x="518651" y="1122363"/>
            <a:ext cx="6944033"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96F110E-8CE2-4F8F-BB7E-0DFEDE5C1A96}"/>
              </a:ext>
            </a:extLst>
          </p:cNvPr>
          <p:cNvSpPr>
            <a:spLocks noGrp="1"/>
          </p:cNvSpPr>
          <p:nvPr>
            <p:ph type="subTitle" idx="1"/>
          </p:nvPr>
        </p:nvSpPr>
        <p:spPr>
          <a:xfrm>
            <a:off x="518651" y="3602038"/>
            <a:ext cx="6944033"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A73046-CF6A-4C43-A415-D5804CA0C946}"/>
              </a:ext>
            </a:extLst>
          </p:cNvPr>
          <p:cNvSpPr>
            <a:spLocks noGrp="1"/>
          </p:cNvSpPr>
          <p:nvPr>
            <p:ph type="dt" sz="half" idx="10"/>
          </p:nvPr>
        </p:nvSpPr>
        <p:spPr/>
        <p:txBody>
          <a:bodyPr/>
          <a:lstStyle/>
          <a:p>
            <a:fld id="{3B41A7AA-2C16-4A0D-B747-34F6B72C6908}" type="datetime1">
              <a:rPr lang="en-US" smtClean="0"/>
              <a:t>5/11/2022</a:t>
            </a:fld>
            <a:endParaRPr lang="en-US"/>
          </a:p>
        </p:txBody>
      </p:sp>
      <p:sp>
        <p:nvSpPr>
          <p:cNvPr id="5" name="Footer Placeholder 4">
            <a:extLst>
              <a:ext uri="{FF2B5EF4-FFF2-40B4-BE49-F238E27FC236}">
                <a16:creationId xmlns:a16="http://schemas.microsoft.com/office/drawing/2014/main" id="{A77A26CD-49AD-40C1-98D6-6394994C7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EDC7F-4E9B-4418-A8DB-DB5A0C082C26}"/>
              </a:ext>
            </a:extLst>
          </p:cNvPr>
          <p:cNvSpPr>
            <a:spLocks noGrp="1"/>
          </p:cNvSpPr>
          <p:nvPr>
            <p:ph type="sldNum" sz="quarter" idx="12"/>
          </p:nvPr>
        </p:nvSpPr>
        <p:spPr/>
        <p:txBody>
          <a:bodyPr/>
          <a:lstStyle/>
          <a:p>
            <a:fld id="{8DC63C13-3CB5-41DF-87A9-439A56BB01FD}" type="slidenum">
              <a:rPr lang="en-US" smtClean="0"/>
              <a:t>‹#›</a:t>
            </a:fld>
            <a:endParaRPr lang="en-US"/>
          </a:p>
        </p:txBody>
      </p:sp>
      <p:pic>
        <p:nvPicPr>
          <p:cNvPr id="7" name="Graphic 6" descr="United States Access Board Logo">
            <a:extLst>
              <a:ext uri="{FF2B5EF4-FFF2-40B4-BE49-F238E27FC236}">
                <a16:creationId xmlns:a16="http://schemas.microsoft.com/office/drawing/2014/main" id="{C07EFE88-C35C-482F-B138-E4AA9EF1733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57183" y="1828801"/>
            <a:ext cx="3216166" cy="3200398"/>
          </a:xfrm>
          <a:prstGeom prst="rect">
            <a:avLst/>
          </a:prstGeom>
        </p:spPr>
      </p:pic>
    </p:spTree>
    <p:extLst>
      <p:ext uri="{BB962C8B-B14F-4D97-AF65-F5344CB8AC3E}">
        <p14:creationId xmlns:p14="http://schemas.microsoft.com/office/powerpoint/2010/main" val="26326675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7A87D1D3-26ED-404B-851C-954BCB48E7E3}"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900184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307641A0-DEB8-4113-A0D0-B19E4ECDCAD3}"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9953828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 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2019-9409-49D2-AF10-6DA6878C599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p:txBody>
          <a:bodyPr/>
          <a:lstStyle/>
          <a:p>
            <a:fld id="{F36A3EFD-1E86-42D6-B33E-8A7FC7A02D65}"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36542349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 Large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a:xfrm>
            <a:off x="1750142" y="6356350"/>
            <a:ext cx="1831258" cy="365125"/>
          </a:xfrm>
        </p:spPr>
        <p:txBody>
          <a:bodyPr/>
          <a:lstStyle/>
          <a:p>
            <a:fld id="{6E277FBC-F062-4A5F-AF18-DCF88A44E684}"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
        <p:nvSpPr>
          <p:cNvPr id="7" name="Title Placeholder 1">
            <a:extLst>
              <a:ext uri="{FF2B5EF4-FFF2-40B4-BE49-F238E27FC236}">
                <a16:creationId xmlns:a16="http://schemas.microsoft.com/office/drawing/2014/main" id="{E16F5AFF-8809-4E5D-8B9A-CF613C6CDBAB}"/>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778930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 Small Logo with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8F205-D595-445B-A84D-221110BDA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B07-A2A7-46F6-95CB-66C967477C71}"/>
              </a:ext>
            </a:extLst>
          </p:cNvPr>
          <p:cNvSpPr>
            <a:spLocks noGrp="1"/>
          </p:cNvSpPr>
          <p:nvPr>
            <p:ph type="dt" sz="half" idx="10"/>
          </p:nvPr>
        </p:nvSpPr>
        <p:spPr>
          <a:xfrm>
            <a:off x="1750142" y="6356350"/>
            <a:ext cx="1831258" cy="365125"/>
          </a:xfrm>
        </p:spPr>
        <p:txBody>
          <a:bodyPr/>
          <a:lstStyle/>
          <a:p>
            <a:fld id="{09B52D0F-542E-4D3E-B3D8-FC6A8D3885AE}" type="datetime1">
              <a:rPr lang="en-US" smtClean="0"/>
              <a:t>5/11/2022</a:t>
            </a:fld>
            <a:endParaRPr lang="en-US"/>
          </a:p>
        </p:txBody>
      </p:sp>
      <p:sp>
        <p:nvSpPr>
          <p:cNvPr id="5" name="Footer Placeholder 4">
            <a:extLst>
              <a:ext uri="{FF2B5EF4-FFF2-40B4-BE49-F238E27FC236}">
                <a16:creationId xmlns:a16="http://schemas.microsoft.com/office/drawing/2014/main" id="{37B2C36E-829F-45AD-91E3-E102B60DA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C10F4-0C9A-4D8D-BBDD-2B072FD9518A}"/>
              </a:ext>
            </a:extLst>
          </p:cNvPr>
          <p:cNvSpPr>
            <a:spLocks noGrp="1"/>
          </p:cNvSpPr>
          <p:nvPr>
            <p:ph type="sldNum" sz="quarter" idx="12"/>
          </p:nvPr>
        </p:nvSpPr>
        <p:spPr/>
        <p:txBody>
          <a:bodyPr/>
          <a:lstStyle/>
          <a:p>
            <a:fld id="{8DC63C13-3CB5-41DF-87A9-439A56BB01FD}" type="slidenum">
              <a:rPr lang="en-US" smtClean="0"/>
              <a:t>‹#›</a:t>
            </a:fld>
            <a:endParaRPr lang="en-US"/>
          </a:p>
        </p:txBody>
      </p:sp>
      <p:sp>
        <p:nvSpPr>
          <p:cNvPr id="7" name="Title Placeholder 1">
            <a:extLst>
              <a:ext uri="{FF2B5EF4-FFF2-40B4-BE49-F238E27FC236}">
                <a16:creationId xmlns:a16="http://schemas.microsoft.com/office/drawing/2014/main" id="{E16F5AFF-8809-4E5D-8B9A-CF613C6CDBAB}"/>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00808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97F2E667-909E-4176-8FED-1285AB56E373}"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3668947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5C73AD74-30F8-4B5C-82BC-984214C65B5C}"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4127901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D5468CF9-91C9-4E04-8F88-4FFF880BA23D}"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26883615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 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13963FDD-8A99-4771-8585-E5ADE54E940D}"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4049105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 Large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8" name="Date Placeholder 3">
            <a:extLst>
              <a:ext uri="{FF2B5EF4-FFF2-40B4-BE49-F238E27FC236}">
                <a16:creationId xmlns:a16="http://schemas.microsoft.com/office/drawing/2014/main" id="{AC271C23-F1C9-46B9-B62B-0178F1ACB97D}"/>
              </a:ext>
            </a:extLst>
          </p:cNvPr>
          <p:cNvSpPr>
            <a:spLocks noGrp="1"/>
          </p:cNvSpPr>
          <p:nvPr>
            <p:ph type="dt" sz="half" idx="10"/>
          </p:nvPr>
        </p:nvSpPr>
        <p:spPr>
          <a:xfrm>
            <a:off x="1750142" y="6356350"/>
            <a:ext cx="1831258" cy="365125"/>
          </a:xfrm>
        </p:spPr>
        <p:txBody>
          <a:bodyPr/>
          <a:lstStyle/>
          <a:p>
            <a:fld id="{287D5633-7FA7-4A05-812E-593A29E6522C}" type="datetime1">
              <a:rPr lang="en-US" smtClean="0"/>
              <a:t>5/11/2022</a:t>
            </a:fld>
            <a:endParaRPr lang="en-US"/>
          </a:p>
        </p:txBody>
      </p:sp>
    </p:spTree>
    <p:extLst>
      <p:ext uri="{BB962C8B-B14F-4D97-AF65-F5344CB8AC3E}">
        <p14:creationId xmlns:p14="http://schemas.microsoft.com/office/powerpoint/2010/main" val="32811299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 Small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30004F19-9F80-421A-B873-93C3572B0301}"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42436227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D550A31E-53A3-4DE9-B3CD-5BDEB559D086}"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17810135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662CFE27-7A3D-4018-BD0A-087D17BEC710}"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1063254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 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6651775E-B858-42F7-B53F-74DE8EEA862C}"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bg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26206954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 Large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723EA4EB-F655-4FB7-8613-F85104ABCBA1}"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34778212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 Small Logo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DF82B-997A-4077-A381-06F26740C5E6}"/>
              </a:ext>
            </a:extLst>
          </p:cNvPr>
          <p:cNvSpPr>
            <a:spLocks noGrp="1"/>
          </p:cNvSpPr>
          <p:nvPr>
            <p:ph sz="half" idx="2"/>
          </p:nvPr>
        </p:nvSpPr>
        <p:spPr>
          <a:xfrm>
            <a:off x="839788" y="180903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CAE89E9-3CE2-4F72-91B5-18FB2A2143DA}"/>
              </a:ext>
            </a:extLst>
          </p:cNvPr>
          <p:cNvSpPr>
            <a:spLocks noGrp="1"/>
          </p:cNvSpPr>
          <p:nvPr>
            <p:ph sz="quarter" idx="4"/>
          </p:nvPr>
        </p:nvSpPr>
        <p:spPr>
          <a:xfrm>
            <a:off x="6172200" y="18090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7E41A-0B95-45FB-9104-77953313C2B8}"/>
              </a:ext>
            </a:extLst>
          </p:cNvPr>
          <p:cNvSpPr>
            <a:spLocks noGrp="1"/>
          </p:cNvSpPr>
          <p:nvPr>
            <p:ph type="dt" sz="half" idx="10"/>
          </p:nvPr>
        </p:nvSpPr>
        <p:spPr/>
        <p:txBody>
          <a:bodyPr/>
          <a:lstStyle/>
          <a:p>
            <a:fld id="{E37B0E58-67B0-4438-A7CF-E8ACB9D59613}" type="datetime1">
              <a:rPr lang="en-US" smtClean="0"/>
              <a:t>5/11/2022</a:t>
            </a:fld>
            <a:endParaRPr lang="en-US"/>
          </a:p>
        </p:txBody>
      </p:sp>
      <p:sp>
        <p:nvSpPr>
          <p:cNvPr id="8" name="Footer Placeholder 7">
            <a:extLst>
              <a:ext uri="{FF2B5EF4-FFF2-40B4-BE49-F238E27FC236}">
                <a16:creationId xmlns:a16="http://schemas.microsoft.com/office/drawing/2014/main" id="{94BFF1A5-AE50-49BC-823C-EC7F840EB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F4EBEE-B8B0-4468-8328-64324E33311B}"/>
              </a:ext>
            </a:extLst>
          </p:cNvPr>
          <p:cNvSpPr>
            <a:spLocks noGrp="1"/>
          </p:cNvSpPr>
          <p:nvPr>
            <p:ph type="sldNum" sz="quarter" idx="12"/>
          </p:nvPr>
        </p:nvSpPr>
        <p:spPr/>
        <p:txBody>
          <a:bodyPr/>
          <a:lstStyle/>
          <a:p>
            <a:fld id="{EFE6D0DB-7C1D-4495-94DC-5D212A17A7E3}" type="slidenum">
              <a:rPr lang="en-US" smtClean="0"/>
              <a:t>‹#›</a:t>
            </a:fld>
            <a:endParaRPr lang="en-US"/>
          </a:p>
        </p:txBody>
      </p:sp>
      <p:sp>
        <p:nvSpPr>
          <p:cNvPr id="10" name="Title 1">
            <a:extLst>
              <a:ext uri="{FF2B5EF4-FFF2-40B4-BE49-F238E27FC236}">
                <a16:creationId xmlns:a16="http://schemas.microsoft.com/office/drawing/2014/main" id="{51B753B0-EFDA-46C8-8DCF-FA48DBEFFDBE}"/>
              </a:ext>
            </a:extLst>
          </p:cNvPr>
          <p:cNvSpPr>
            <a:spLocks noGrp="1"/>
          </p:cNvSpPr>
          <p:nvPr>
            <p:ph type="title"/>
          </p:nvPr>
        </p:nvSpPr>
        <p:spPr>
          <a:xfrm>
            <a:off x="838200" y="187701"/>
            <a:ext cx="10515600" cy="1325563"/>
          </a:xfrm>
        </p:spPr>
        <p:txBody>
          <a:bodyPr/>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55BD671F-C462-41D3-B365-5E6242E9FBEC}"/>
              </a:ext>
            </a:extLst>
          </p:cNvPr>
          <p:cNvSpPr>
            <a:spLocks noGrp="1"/>
          </p:cNvSpPr>
          <p:nvPr>
            <p:ph sz="half" idx="13"/>
          </p:nvPr>
        </p:nvSpPr>
        <p:spPr>
          <a:xfrm>
            <a:off x="839788" y="5493934"/>
            <a:ext cx="5157787"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
        <p:nvSpPr>
          <p:cNvPr id="14" name="Content Placeholder 5">
            <a:extLst>
              <a:ext uri="{FF2B5EF4-FFF2-40B4-BE49-F238E27FC236}">
                <a16:creationId xmlns:a16="http://schemas.microsoft.com/office/drawing/2014/main" id="{436B35EC-C6BD-411E-A6AD-D50705BE1900}"/>
              </a:ext>
            </a:extLst>
          </p:cNvPr>
          <p:cNvSpPr>
            <a:spLocks noGrp="1"/>
          </p:cNvSpPr>
          <p:nvPr>
            <p:ph sz="quarter" idx="14"/>
          </p:nvPr>
        </p:nvSpPr>
        <p:spPr>
          <a:xfrm>
            <a:off x="6172200" y="5493934"/>
            <a:ext cx="5183188" cy="702150"/>
          </a:xfrm>
        </p:spPr>
        <p:txBody>
          <a:bodyPr>
            <a:noAutofit/>
          </a:bodyPr>
          <a:lstStyle>
            <a:lvl1pPr marL="0" indent="0" algn="ctr">
              <a:buNone/>
              <a:defRPr sz="2800"/>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a:t>Click to edit Master text styles</a:t>
            </a:r>
          </a:p>
        </p:txBody>
      </p:sp>
    </p:spTree>
    <p:extLst>
      <p:ext uri="{BB962C8B-B14F-4D97-AF65-F5344CB8AC3E}">
        <p14:creationId xmlns:p14="http://schemas.microsoft.com/office/powerpoint/2010/main" val="29124182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208A8AE4-ACBF-497B-9ED8-C827062C752D}" type="datetime1">
              <a:rPr lang="en-US" smtClean="0"/>
              <a:t>5/11/2022</a:t>
            </a:fld>
            <a:endParaRPr lang="en-US"/>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40966435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 Curv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5BE6-7CEC-4E14-A8D4-B04E5ED34EC6}"/>
              </a:ext>
            </a:extLst>
          </p:cNvPr>
          <p:cNvSpPr>
            <a:spLocks noGrp="1"/>
          </p:cNvSpPr>
          <p:nvPr>
            <p:ph type="title"/>
          </p:nvPr>
        </p:nvSpPr>
        <p:spPr>
          <a:xfrm>
            <a:off x="171047"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7B88EC-CF37-4FC9-B6DD-B4C033C04E10}"/>
              </a:ext>
            </a:extLst>
          </p:cNvPr>
          <p:cNvSpPr>
            <a:spLocks noGrp="1"/>
          </p:cNvSpPr>
          <p:nvPr>
            <p:ph idx="1"/>
          </p:nvPr>
        </p:nvSpPr>
        <p:spPr>
          <a:xfrm>
            <a:off x="4776717" y="457201"/>
            <a:ext cx="693009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8DB2E-8EA6-40A3-99C3-54ECAD72DC50}"/>
              </a:ext>
            </a:extLst>
          </p:cNvPr>
          <p:cNvSpPr>
            <a:spLocks noGrp="1"/>
          </p:cNvSpPr>
          <p:nvPr>
            <p:ph type="body" sz="half" idx="2"/>
          </p:nvPr>
        </p:nvSpPr>
        <p:spPr>
          <a:xfrm>
            <a:off x="171047"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3D318-EA35-4633-BB8E-16D37263F8AC}"/>
              </a:ext>
            </a:extLst>
          </p:cNvPr>
          <p:cNvSpPr>
            <a:spLocks noGrp="1"/>
          </p:cNvSpPr>
          <p:nvPr>
            <p:ph type="dt" sz="half" idx="10"/>
          </p:nvPr>
        </p:nvSpPr>
        <p:spPr/>
        <p:txBody>
          <a:bodyPr/>
          <a:lstStyle/>
          <a:p>
            <a:fld id="{12CC1F2E-778C-4C7E-B13B-CAE3CEFCC814}" type="datetime1">
              <a:rPr lang="en-US" smtClean="0"/>
              <a:t>5/11/2022</a:t>
            </a:fld>
            <a:endParaRPr lang="en-US"/>
          </a:p>
        </p:txBody>
      </p:sp>
      <p:sp>
        <p:nvSpPr>
          <p:cNvPr id="6" name="Footer Placeholder 5">
            <a:extLst>
              <a:ext uri="{FF2B5EF4-FFF2-40B4-BE49-F238E27FC236}">
                <a16:creationId xmlns:a16="http://schemas.microsoft.com/office/drawing/2014/main" id="{C719F2C2-7D8A-45E6-A84B-52DA66B91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2347E-BB78-4CCC-A40D-29807C2EC323}"/>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25236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 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32C7-E6A8-44BE-BD57-26E872DAB45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22CD40-18B8-4B2E-955C-F1EB7FB34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922A-C9A4-4BDA-A2E6-F4BF57BAE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3CF2F-0063-4EEE-9888-20BE44B75F79}"/>
              </a:ext>
            </a:extLst>
          </p:cNvPr>
          <p:cNvSpPr>
            <a:spLocks noGrp="1"/>
          </p:cNvSpPr>
          <p:nvPr>
            <p:ph type="dt" sz="half" idx="10"/>
          </p:nvPr>
        </p:nvSpPr>
        <p:spPr/>
        <p:txBody>
          <a:bodyPr/>
          <a:lstStyle/>
          <a:p>
            <a:fld id="{B1D75E70-6A05-436C-B3E8-76A1BEA7AE24}" type="datetime1">
              <a:rPr lang="en-US" smtClean="0"/>
              <a:t>5/11/2022</a:t>
            </a:fld>
            <a:endParaRPr lang="en-US"/>
          </a:p>
        </p:txBody>
      </p:sp>
      <p:sp>
        <p:nvSpPr>
          <p:cNvPr id="6" name="Footer Placeholder 5">
            <a:extLst>
              <a:ext uri="{FF2B5EF4-FFF2-40B4-BE49-F238E27FC236}">
                <a16:creationId xmlns:a16="http://schemas.microsoft.com/office/drawing/2014/main" id="{665D3274-FE2D-4507-AB61-F2DFFC01B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4251-247A-43BB-B5B3-EEB4140D351A}"/>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643685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 Masked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838200"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flipH="1">
            <a:off x="6980903" y="-78658"/>
            <a:ext cx="5289755"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838200"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353265B7-330A-4E4C-9C12-7C745E80F7C1}"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27923498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 Masked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9AAB-4CED-492B-8785-3893CEA4C1B7}"/>
              </a:ext>
            </a:extLst>
          </p:cNvPr>
          <p:cNvSpPr>
            <a:spLocks noGrp="1"/>
          </p:cNvSpPr>
          <p:nvPr>
            <p:ph type="title"/>
          </p:nvPr>
        </p:nvSpPr>
        <p:spPr>
          <a:xfrm>
            <a:off x="5673213" y="457200"/>
            <a:ext cx="568058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6F908B-3864-4F16-972B-FA2268DBECA5}"/>
              </a:ext>
            </a:extLst>
          </p:cNvPr>
          <p:cNvSpPr>
            <a:spLocks noGrp="1"/>
          </p:cNvSpPr>
          <p:nvPr>
            <p:ph type="pic" idx="1"/>
          </p:nvPr>
        </p:nvSpPr>
        <p:spPr>
          <a:xfrm>
            <a:off x="-167149" y="-78658"/>
            <a:ext cx="5270091" cy="7030064"/>
          </a:xfrm>
          <a:custGeom>
            <a:avLst/>
            <a:gdLst>
              <a:gd name="connsiteX0" fmla="*/ 0 w 4317241"/>
              <a:gd name="connsiteY0" fmla="*/ 0 h 6857999"/>
              <a:gd name="connsiteX1" fmla="*/ 2158621 w 4317241"/>
              <a:gd name="connsiteY1" fmla="*/ 0 h 6857999"/>
              <a:gd name="connsiteX2" fmla="*/ 4317242 w 4317241"/>
              <a:gd name="connsiteY2" fmla="*/ 3429000 h 6857999"/>
              <a:gd name="connsiteX3" fmla="*/ 2158621 w 4317241"/>
              <a:gd name="connsiteY3" fmla="*/ 6858000 h 6857999"/>
              <a:gd name="connsiteX4" fmla="*/ 0 w 4317241"/>
              <a:gd name="connsiteY4" fmla="*/ 6857999 h 6857999"/>
              <a:gd name="connsiteX5" fmla="*/ 0 w 4317241"/>
              <a:gd name="connsiteY5" fmla="*/ 0 h 6857999"/>
              <a:gd name="connsiteX0" fmla="*/ 0 w 4420040"/>
              <a:gd name="connsiteY0" fmla="*/ 0 h 6858000"/>
              <a:gd name="connsiteX1" fmla="*/ 3345976 w 4420040"/>
              <a:gd name="connsiteY1" fmla="*/ 0 h 6858000"/>
              <a:gd name="connsiteX2" fmla="*/ 4317242 w 4420040"/>
              <a:gd name="connsiteY2" fmla="*/ 3429000 h 6858000"/>
              <a:gd name="connsiteX3" fmla="*/ 2158621 w 4420040"/>
              <a:gd name="connsiteY3" fmla="*/ 6858000 h 6858000"/>
              <a:gd name="connsiteX4" fmla="*/ 0 w 4420040"/>
              <a:gd name="connsiteY4" fmla="*/ 6857999 h 6858000"/>
              <a:gd name="connsiteX5" fmla="*/ 0 w 4420040"/>
              <a:gd name="connsiteY5" fmla="*/ 0 h 6858000"/>
              <a:gd name="connsiteX0" fmla="*/ 0 w 4361225"/>
              <a:gd name="connsiteY0" fmla="*/ 0 h 6858000"/>
              <a:gd name="connsiteX1" fmla="*/ 3345976 w 4361225"/>
              <a:gd name="connsiteY1" fmla="*/ 0 h 6858000"/>
              <a:gd name="connsiteX2" fmla="*/ 4317242 w 4361225"/>
              <a:gd name="connsiteY2" fmla="*/ 3429000 h 6858000"/>
              <a:gd name="connsiteX3" fmla="*/ 2158621 w 4361225"/>
              <a:gd name="connsiteY3" fmla="*/ 6858000 h 6858000"/>
              <a:gd name="connsiteX4" fmla="*/ 0 w 4361225"/>
              <a:gd name="connsiteY4" fmla="*/ 6857999 h 6858000"/>
              <a:gd name="connsiteX5" fmla="*/ 0 w 4361225"/>
              <a:gd name="connsiteY5" fmla="*/ 0 h 6858000"/>
              <a:gd name="connsiteX0" fmla="*/ 0 w 4349242"/>
              <a:gd name="connsiteY0" fmla="*/ 0 h 6858000"/>
              <a:gd name="connsiteX1" fmla="*/ 3345976 w 4349242"/>
              <a:gd name="connsiteY1" fmla="*/ 0 h 6858000"/>
              <a:gd name="connsiteX2" fmla="*/ 4317242 w 4349242"/>
              <a:gd name="connsiteY2" fmla="*/ 3429000 h 6858000"/>
              <a:gd name="connsiteX3" fmla="*/ 2158621 w 4349242"/>
              <a:gd name="connsiteY3" fmla="*/ 6858000 h 6858000"/>
              <a:gd name="connsiteX4" fmla="*/ 0 w 4349242"/>
              <a:gd name="connsiteY4" fmla="*/ 6857999 h 6858000"/>
              <a:gd name="connsiteX5" fmla="*/ 0 w 4349242"/>
              <a:gd name="connsiteY5" fmla="*/ 0 h 6858000"/>
              <a:gd name="connsiteX0" fmla="*/ 0 w 4350161"/>
              <a:gd name="connsiteY0" fmla="*/ 0 h 6858000"/>
              <a:gd name="connsiteX1" fmla="*/ 3345976 w 4350161"/>
              <a:gd name="connsiteY1" fmla="*/ 0 h 6858000"/>
              <a:gd name="connsiteX2" fmla="*/ 4317242 w 4350161"/>
              <a:gd name="connsiteY2" fmla="*/ 3429000 h 6858000"/>
              <a:gd name="connsiteX3" fmla="*/ 2158621 w 4350161"/>
              <a:gd name="connsiteY3" fmla="*/ 6858000 h 6858000"/>
              <a:gd name="connsiteX4" fmla="*/ 0 w 4350161"/>
              <a:gd name="connsiteY4" fmla="*/ 6857999 h 6858000"/>
              <a:gd name="connsiteX5" fmla="*/ 0 w 4350161"/>
              <a:gd name="connsiteY5" fmla="*/ 0 h 6858000"/>
              <a:gd name="connsiteX0" fmla="*/ 0 w 4330068"/>
              <a:gd name="connsiteY0" fmla="*/ 0 h 6871648"/>
              <a:gd name="connsiteX1" fmla="*/ 3345976 w 4330068"/>
              <a:gd name="connsiteY1" fmla="*/ 0 h 6871648"/>
              <a:gd name="connsiteX2" fmla="*/ 4317242 w 4330068"/>
              <a:gd name="connsiteY2" fmla="*/ 3429000 h 6871648"/>
              <a:gd name="connsiteX3" fmla="*/ 3332328 w 4330068"/>
              <a:gd name="connsiteY3" fmla="*/ 6871648 h 6871648"/>
              <a:gd name="connsiteX4" fmla="*/ 0 w 4330068"/>
              <a:gd name="connsiteY4" fmla="*/ 6857999 h 6871648"/>
              <a:gd name="connsiteX5" fmla="*/ 0 w 4330068"/>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49"/>
              <a:gd name="connsiteY0" fmla="*/ 0 h 6871648"/>
              <a:gd name="connsiteX1" fmla="*/ 3345976 w 4317249"/>
              <a:gd name="connsiteY1" fmla="*/ 0 h 6871648"/>
              <a:gd name="connsiteX2" fmla="*/ 4317242 w 4317249"/>
              <a:gd name="connsiteY2" fmla="*/ 3429000 h 6871648"/>
              <a:gd name="connsiteX3" fmla="*/ 3332328 w 4317249"/>
              <a:gd name="connsiteY3" fmla="*/ 6871648 h 6871648"/>
              <a:gd name="connsiteX4" fmla="*/ 0 w 4317249"/>
              <a:gd name="connsiteY4" fmla="*/ 6857999 h 6871648"/>
              <a:gd name="connsiteX5" fmla="*/ 0 w 4317249"/>
              <a:gd name="connsiteY5" fmla="*/ 0 h 6871648"/>
              <a:gd name="connsiteX0" fmla="*/ 0 w 4317252"/>
              <a:gd name="connsiteY0" fmla="*/ 0 h 6871648"/>
              <a:gd name="connsiteX1" fmla="*/ 3345976 w 4317252"/>
              <a:gd name="connsiteY1" fmla="*/ 0 h 6871648"/>
              <a:gd name="connsiteX2" fmla="*/ 4317242 w 4317252"/>
              <a:gd name="connsiteY2" fmla="*/ 3429000 h 6871648"/>
              <a:gd name="connsiteX3" fmla="*/ 3332328 w 4317252"/>
              <a:gd name="connsiteY3" fmla="*/ 6871648 h 6871648"/>
              <a:gd name="connsiteX4" fmla="*/ 0 w 4317252"/>
              <a:gd name="connsiteY4" fmla="*/ 6857999 h 6871648"/>
              <a:gd name="connsiteX5" fmla="*/ 0 w 4317252"/>
              <a:gd name="connsiteY5" fmla="*/ 0 h 6871648"/>
              <a:gd name="connsiteX0" fmla="*/ 0 w 4317277"/>
              <a:gd name="connsiteY0" fmla="*/ 0 h 6879268"/>
              <a:gd name="connsiteX1" fmla="*/ 3345976 w 4317277"/>
              <a:gd name="connsiteY1" fmla="*/ 0 h 6879268"/>
              <a:gd name="connsiteX2" fmla="*/ 4317242 w 4317277"/>
              <a:gd name="connsiteY2" fmla="*/ 3429000 h 6879268"/>
              <a:gd name="connsiteX3" fmla="*/ 3362808 w 4317277"/>
              <a:gd name="connsiteY3" fmla="*/ 6879268 h 6879268"/>
              <a:gd name="connsiteX4" fmla="*/ 0 w 4317277"/>
              <a:gd name="connsiteY4" fmla="*/ 6857999 h 6879268"/>
              <a:gd name="connsiteX5" fmla="*/ 0 w 4317277"/>
              <a:gd name="connsiteY5" fmla="*/ 0 h 6879268"/>
              <a:gd name="connsiteX0" fmla="*/ 0 w 4317270"/>
              <a:gd name="connsiteY0" fmla="*/ 0 h 6879268"/>
              <a:gd name="connsiteX1" fmla="*/ 3345976 w 4317270"/>
              <a:gd name="connsiteY1" fmla="*/ 0 h 6879268"/>
              <a:gd name="connsiteX2" fmla="*/ 4317242 w 4317270"/>
              <a:gd name="connsiteY2" fmla="*/ 3429000 h 6879268"/>
              <a:gd name="connsiteX3" fmla="*/ 3362808 w 4317270"/>
              <a:gd name="connsiteY3" fmla="*/ 6879268 h 6879268"/>
              <a:gd name="connsiteX4" fmla="*/ 0 w 4317270"/>
              <a:gd name="connsiteY4" fmla="*/ 6857999 h 6879268"/>
              <a:gd name="connsiteX5" fmla="*/ 0 w 4317270"/>
              <a:gd name="connsiteY5" fmla="*/ 0 h 6879268"/>
              <a:gd name="connsiteX0" fmla="*/ 0 w 4317257"/>
              <a:gd name="connsiteY0" fmla="*/ 0 h 6879268"/>
              <a:gd name="connsiteX1" fmla="*/ 3345976 w 4317257"/>
              <a:gd name="connsiteY1" fmla="*/ 0 h 6879268"/>
              <a:gd name="connsiteX2" fmla="*/ 4317242 w 4317257"/>
              <a:gd name="connsiteY2" fmla="*/ 3429000 h 6879268"/>
              <a:gd name="connsiteX3" fmla="*/ 3362808 w 4317257"/>
              <a:gd name="connsiteY3" fmla="*/ 6879268 h 6879268"/>
              <a:gd name="connsiteX4" fmla="*/ 0 w 4317257"/>
              <a:gd name="connsiteY4" fmla="*/ 6857999 h 6879268"/>
              <a:gd name="connsiteX5" fmla="*/ 0 w 4317257"/>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56"/>
              <a:gd name="connsiteY0" fmla="*/ 0 h 6879268"/>
              <a:gd name="connsiteX1" fmla="*/ 3345976 w 4317256"/>
              <a:gd name="connsiteY1" fmla="*/ 0 h 6879268"/>
              <a:gd name="connsiteX2" fmla="*/ 4317242 w 4317256"/>
              <a:gd name="connsiteY2" fmla="*/ 3429000 h 6879268"/>
              <a:gd name="connsiteX3" fmla="*/ 3362808 w 4317256"/>
              <a:gd name="connsiteY3" fmla="*/ 6879268 h 6879268"/>
              <a:gd name="connsiteX4" fmla="*/ 0 w 4317256"/>
              <a:gd name="connsiteY4" fmla="*/ 6857999 h 6879268"/>
              <a:gd name="connsiteX5" fmla="*/ 0 w 4317256"/>
              <a:gd name="connsiteY5" fmla="*/ 0 h 6879268"/>
              <a:gd name="connsiteX0" fmla="*/ 0 w 4317242"/>
              <a:gd name="connsiteY0" fmla="*/ 0 h 6879268"/>
              <a:gd name="connsiteX1" fmla="*/ 3361216 w 4317242"/>
              <a:gd name="connsiteY1" fmla="*/ 7620 h 6879268"/>
              <a:gd name="connsiteX2" fmla="*/ 4317242 w 4317242"/>
              <a:gd name="connsiteY2" fmla="*/ 3429000 h 6879268"/>
              <a:gd name="connsiteX3" fmla="*/ 3362808 w 4317242"/>
              <a:gd name="connsiteY3" fmla="*/ 6879268 h 6879268"/>
              <a:gd name="connsiteX4" fmla="*/ 0 w 4317242"/>
              <a:gd name="connsiteY4" fmla="*/ 6857999 h 6879268"/>
              <a:gd name="connsiteX5" fmla="*/ 0 w 4317242"/>
              <a:gd name="connsiteY5" fmla="*/ 0 h 687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242" h="6879268">
                <a:moveTo>
                  <a:pt x="0" y="0"/>
                </a:moveTo>
                <a:lnTo>
                  <a:pt x="3361216" y="7620"/>
                </a:lnTo>
                <a:cubicBezTo>
                  <a:pt x="3979615" y="817387"/>
                  <a:pt x="4316977" y="2283725"/>
                  <a:pt x="4317242" y="3429000"/>
                </a:cubicBezTo>
                <a:cubicBezTo>
                  <a:pt x="4317507" y="4574275"/>
                  <a:pt x="3915357" y="6068818"/>
                  <a:pt x="3362808" y="6879268"/>
                </a:cubicBezTo>
                <a:lnTo>
                  <a:pt x="0" y="6857999"/>
                </a:lnTo>
                <a:lnTo>
                  <a:pt x="0" y="0"/>
                </a:lnTo>
                <a:close/>
              </a:path>
            </a:pathLst>
          </a:custGeom>
          <a:gradFill>
            <a:gsLst>
              <a:gs pos="0">
                <a:schemeClr val="tx2"/>
              </a:gs>
              <a:gs pos="100000">
                <a:srgbClr val="0F1F37"/>
              </a:gs>
            </a:gsLst>
            <a:lin ang="0" scaled="0"/>
          </a:gradFill>
          <a:ln w="63500">
            <a:solidFill>
              <a:schemeClr val="accent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F99C6-EC35-4AEF-A639-6D9CEC40DEC6}"/>
              </a:ext>
            </a:extLst>
          </p:cNvPr>
          <p:cNvSpPr>
            <a:spLocks noGrp="1"/>
          </p:cNvSpPr>
          <p:nvPr>
            <p:ph type="body" sz="half" idx="2"/>
          </p:nvPr>
        </p:nvSpPr>
        <p:spPr>
          <a:xfrm>
            <a:off x="5673213" y="2057400"/>
            <a:ext cx="5680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FA73-0979-4FE5-A8FB-E069F419DDA3}"/>
              </a:ext>
            </a:extLst>
          </p:cNvPr>
          <p:cNvSpPr>
            <a:spLocks noGrp="1"/>
          </p:cNvSpPr>
          <p:nvPr>
            <p:ph type="dt" sz="half" idx="10"/>
          </p:nvPr>
        </p:nvSpPr>
        <p:spPr/>
        <p:txBody>
          <a:bodyPr/>
          <a:lstStyle/>
          <a:p>
            <a:fld id="{A279DDBB-2C03-483A-A0C9-7B9D9F49A924}" type="datetime1">
              <a:rPr lang="en-US" smtClean="0"/>
              <a:t>5/11/2022</a:t>
            </a:fld>
            <a:endParaRPr lang="en-US"/>
          </a:p>
        </p:txBody>
      </p:sp>
      <p:sp>
        <p:nvSpPr>
          <p:cNvPr id="6" name="Footer Placeholder 5">
            <a:extLst>
              <a:ext uri="{FF2B5EF4-FFF2-40B4-BE49-F238E27FC236}">
                <a16:creationId xmlns:a16="http://schemas.microsoft.com/office/drawing/2014/main" id="{018AA68D-8F03-4996-88A4-C9EF47F2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8AD7D-0033-4F4F-B23D-3E527B79405F}"/>
              </a:ext>
            </a:extLst>
          </p:cNvPr>
          <p:cNvSpPr>
            <a:spLocks noGrp="1"/>
          </p:cNvSpPr>
          <p:nvPr>
            <p:ph type="sldNum" sz="quarter" idx="12"/>
          </p:nvPr>
        </p:nvSpPr>
        <p:spPr/>
        <p:txBody>
          <a:bodyPr/>
          <a:lstStyle/>
          <a:p>
            <a:fld id="{EFE6D0DB-7C1D-4495-94DC-5D212A17A7E3}" type="slidenum">
              <a:rPr lang="en-US" smtClean="0"/>
              <a:t>‹#›</a:t>
            </a:fld>
            <a:endParaRPr lang="en-US"/>
          </a:p>
        </p:txBody>
      </p:sp>
    </p:spTree>
    <p:extLst>
      <p:ext uri="{BB962C8B-B14F-4D97-AF65-F5344CB8AC3E}">
        <p14:creationId xmlns:p14="http://schemas.microsoft.com/office/powerpoint/2010/main" val="121858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E691-686F-4777-A61F-6568BA709B07}"/>
              </a:ext>
            </a:extLst>
          </p:cNvPr>
          <p:cNvSpPr>
            <a:spLocks noGrp="1"/>
          </p:cNvSpPr>
          <p:nvPr>
            <p:ph type="title"/>
          </p:nvPr>
        </p:nvSpPr>
        <p:spPr>
          <a:xfrm>
            <a:off x="831850" y="93298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3B67F-6B04-4CA6-9727-13857A99F722}"/>
              </a:ext>
            </a:extLst>
          </p:cNvPr>
          <p:cNvSpPr>
            <a:spLocks noGrp="1"/>
          </p:cNvSpPr>
          <p:nvPr>
            <p:ph type="body" idx="1"/>
          </p:nvPr>
        </p:nvSpPr>
        <p:spPr>
          <a:xfrm>
            <a:off x="831850" y="381271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81896-FBB4-4BEF-B4CD-E8DFF5AD9D16}"/>
              </a:ext>
            </a:extLst>
          </p:cNvPr>
          <p:cNvSpPr>
            <a:spLocks noGrp="1"/>
          </p:cNvSpPr>
          <p:nvPr>
            <p:ph type="dt" sz="half" idx="10"/>
          </p:nvPr>
        </p:nvSpPr>
        <p:spPr/>
        <p:txBody>
          <a:bodyPr/>
          <a:lstStyle/>
          <a:p>
            <a:fld id="{41C71AD1-E2B5-41C9-8339-95F36EEA52B7}" type="datetime1">
              <a:rPr lang="en-US" smtClean="0"/>
              <a:t>5/11/2022</a:t>
            </a:fld>
            <a:endParaRPr lang="en-US"/>
          </a:p>
        </p:txBody>
      </p:sp>
      <p:sp>
        <p:nvSpPr>
          <p:cNvPr id="5" name="Footer Placeholder 4">
            <a:extLst>
              <a:ext uri="{FF2B5EF4-FFF2-40B4-BE49-F238E27FC236}">
                <a16:creationId xmlns:a16="http://schemas.microsoft.com/office/drawing/2014/main" id="{DC713C6E-FF02-4E86-9491-25B705CA8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E1F2F-82BF-43C6-B9AD-E190AF7A8AE6}"/>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24955967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 Fanc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E691-686F-4777-A61F-6568BA709B07}"/>
              </a:ext>
            </a:extLst>
          </p:cNvPr>
          <p:cNvSpPr>
            <a:spLocks noGrp="1"/>
          </p:cNvSpPr>
          <p:nvPr>
            <p:ph type="title"/>
          </p:nvPr>
        </p:nvSpPr>
        <p:spPr>
          <a:xfrm>
            <a:off x="831850" y="932989"/>
            <a:ext cx="76168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3B67F-6B04-4CA6-9727-13857A99F722}"/>
              </a:ext>
            </a:extLst>
          </p:cNvPr>
          <p:cNvSpPr>
            <a:spLocks noGrp="1"/>
          </p:cNvSpPr>
          <p:nvPr>
            <p:ph type="body" idx="1"/>
          </p:nvPr>
        </p:nvSpPr>
        <p:spPr>
          <a:xfrm>
            <a:off x="831850" y="3812714"/>
            <a:ext cx="76168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81896-FBB4-4BEF-B4CD-E8DFF5AD9D16}"/>
              </a:ext>
            </a:extLst>
          </p:cNvPr>
          <p:cNvSpPr>
            <a:spLocks noGrp="1"/>
          </p:cNvSpPr>
          <p:nvPr>
            <p:ph type="dt" sz="half" idx="10"/>
          </p:nvPr>
        </p:nvSpPr>
        <p:spPr/>
        <p:txBody>
          <a:bodyPr/>
          <a:lstStyle/>
          <a:p>
            <a:fld id="{B9DDCCED-A583-4BCD-8E95-35ECC4E047D0}" type="datetime1">
              <a:rPr lang="en-US" smtClean="0"/>
              <a:t>5/11/2022</a:t>
            </a:fld>
            <a:endParaRPr lang="en-US"/>
          </a:p>
        </p:txBody>
      </p:sp>
      <p:sp>
        <p:nvSpPr>
          <p:cNvPr id="5" name="Footer Placeholder 4">
            <a:extLst>
              <a:ext uri="{FF2B5EF4-FFF2-40B4-BE49-F238E27FC236}">
                <a16:creationId xmlns:a16="http://schemas.microsoft.com/office/drawing/2014/main" id="{DC713C6E-FF02-4E86-9491-25B705CA8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E1F2F-82BF-43C6-B9AD-E190AF7A8AE6}"/>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8353213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B29F-D3A8-4507-A185-087920CF5E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4BEC65-4040-4994-BC8E-4E58D46164B0}"/>
              </a:ext>
            </a:extLst>
          </p:cNvPr>
          <p:cNvSpPr>
            <a:spLocks noGrp="1"/>
          </p:cNvSpPr>
          <p:nvPr>
            <p:ph type="dt" sz="half" idx="10"/>
          </p:nvPr>
        </p:nvSpPr>
        <p:spPr/>
        <p:txBody>
          <a:bodyPr/>
          <a:lstStyle/>
          <a:p>
            <a:fld id="{79A5BCB4-84D5-4B4C-8A7B-FA78E96A969A}" type="datetime1">
              <a:rPr lang="en-US" smtClean="0"/>
              <a:t>5/11/2022</a:t>
            </a:fld>
            <a:endParaRPr lang="en-US"/>
          </a:p>
        </p:txBody>
      </p:sp>
      <p:sp>
        <p:nvSpPr>
          <p:cNvPr id="4" name="Footer Placeholder 3">
            <a:extLst>
              <a:ext uri="{FF2B5EF4-FFF2-40B4-BE49-F238E27FC236}">
                <a16:creationId xmlns:a16="http://schemas.microsoft.com/office/drawing/2014/main" id="{A8FC986A-15BC-4EF7-86D9-3B79508D06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913EC3-A55D-4085-91EB-6510BDAD3654}"/>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33777030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4B69C1-0FEC-4094-BC2A-91967171DA40}"/>
              </a:ext>
            </a:extLst>
          </p:cNvPr>
          <p:cNvSpPr>
            <a:spLocks noGrp="1"/>
          </p:cNvSpPr>
          <p:nvPr>
            <p:ph type="dt" sz="half" idx="10"/>
          </p:nvPr>
        </p:nvSpPr>
        <p:spPr/>
        <p:txBody>
          <a:bodyPr/>
          <a:lstStyle/>
          <a:p>
            <a:fld id="{D445AFC6-33B1-40EB-BDA1-15A75C0D479D}" type="datetime1">
              <a:rPr lang="en-US" smtClean="0"/>
              <a:t>5/11/2022</a:t>
            </a:fld>
            <a:endParaRPr lang="en-US"/>
          </a:p>
        </p:txBody>
      </p:sp>
      <p:sp>
        <p:nvSpPr>
          <p:cNvPr id="3" name="Footer Placeholder 2">
            <a:extLst>
              <a:ext uri="{FF2B5EF4-FFF2-40B4-BE49-F238E27FC236}">
                <a16:creationId xmlns:a16="http://schemas.microsoft.com/office/drawing/2014/main" id="{8440398E-7121-4543-B38D-409B7F7B3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C0F3A9-4739-403A-AABF-F775C13DBBC0}"/>
              </a:ext>
            </a:extLst>
          </p:cNvPr>
          <p:cNvSpPr>
            <a:spLocks noGrp="1"/>
          </p:cNvSpPr>
          <p:nvPr>
            <p:ph type="sldNum" sz="quarter" idx="12"/>
          </p:nvPr>
        </p:nvSpPr>
        <p:spPr/>
        <p:txBody>
          <a:bodyPr/>
          <a:lstStyle/>
          <a:p>
            <a:fld id="{8DC63C13-3CB5-41DF-87A9-439A56BB01FD}" type="slidenum">
              <a:rPr lang="en-US" smtClean="0"/>
              <a:t>‹#›</a:t>
            </a:fld>
            <a:endParaRPr lang="en-US"/>
          </a:p>
        </p:txBody>
      </p:sp>
    </p:spTree>
    <p:extLst>
      <p:ext uri="{BB962C8B-B14F-4D97-AF65-F5344CB8AC3E}">
        <p14:creationId xmlns:p14="http://schemas.microsoft.com/office/powerpoint/2010/main" val="38189811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EB8200-ABA9-4CAB-A142-8B179052CC3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4363279"/>
          </a:xfrm>
          <a:prstGeom prst="rect">
            <a:avLst/>
          </a:prstGeom>
        </p:spPr>
      </p:pic>
      <p:sp>
        <p:nvSpPr>
          <p:cNvPr id="2" name="Title 1">
            <a:extLst>
              <a:ext uri="{FF2B5EF4-FFF2-40B4-BE49-F238E27FC236}">
                <a16:creationId xmlns:a16="http://schemas.microsoft.com/office/drawing/2014/main" id="{16BA077F-B895-4A20-8499-7EE58C50E19A}"/>
              </a:ext>
            </a:extLst>
          </p:cNvPr>
          <p:cNvSpPr>
            <a:spLocks noGrp="1"/>
          </p:cNvSpPr>
          <p:nvPr>
            <p:ph type="ctrTitle"/>
          </p:nvPr>
        </p:nvSpPr>
        <p:spPr>
          <a:xfrm>
            <a:off x="1524000" y="1122362"/>
            <a:ext cx="9144000" cy="3069493"/>
          </a:xfrm>
        </p:spPr>
        <p:txBody>
          <a:bodyPr anchor="b"/>
          <a:lstStyle>
            <a:lvl1pPr algn="ctr">
              <a:defRPr sz="6000">
                <a:solidFill>
                  <a:schemeClr val="bg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F96FD412-A75B-4F96-A706-00A16318C209}"/>
              </a:ext>
            </a:extLst>
          </p:cNvPr>
          <p:cNvSpPr>
            <a:spLocks noGrp="1"/>
          </p:cNvSpPr>
          <p:nvPr>
            <p:ph type="subTitle" idx="1"/>
          </p:nvPr>
        </p:nvSpPr>
        <p:spPr>
          <a:xfrm>
            <a:off x="1524000" y="4531933"/>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8587D9-ABFD-4A05-92BC-66812D534B5C}"/>
              </a:ext>
            </a:extLst>
          </p:cNvPr>
          <p:cNvSpPr>
            <a:spLocks noGrp="1"/>
          </p:cNvSpPr>
          <p:nvPr>
            <p:ph type="dt" sz="half" idx="10"/>
          </p:nvPr>
        </p:nvSpPr>
        <p:spPr/>
        <p:txBody>
          <a:bodyPr/>
          <a:lstStyle/>
          <a:p>
            <a:fld id="{2F6E720D-BCD2-48AD-895C-569B527310BB}" type="datetime1">
              <a:rPr lang="en-US" smtClean="0"/>
              <a:t>5/11/2022</a:t>
            </a:fld>
            <a:endParaRPr lang="en-US"/>
          </a:p>
        </p:txBody>
      </p:sp>
      <p:sp>
        <p:nvSpPr>
          <p:cNvPr id="5" name="Footer Placeholder 4">
            <a:extLst>
              <a:ext uri="{FF2B5EF4-FFF2-40B4-BE49-F238E27FC236}">
                <a16:creationId xmlns:a16="http://schemas.microsoft.com/office/drawing/2014/main" id="{04172A41-C146-41DD-8485-1FE249302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6C3DB-288D-4205-97A7-1A1E407796A1}"/>
              </a:ext>
            </a:extLst>
          </p:cNvPr>
          <p:cNvSpPr>
            <a:spLocks noGrp="1"/>
          </p:cNvSpPr>
          <p:nvPr>
            <p:ph type="sldNum" sz="quarter" idx="12"/>
          </p:nvPr>
        </p:nvSpPr>
        <p:spPr/>
        <p:txBody>
          <a:bodyPr/>
          <a:lstStyle/>
          <a:p>
            <a:fld id="{7705BDCA-5594-4972-87B5-AB3059BF9480}" type="slidenum">
              <a:rPr lang="en-US" smtClean="0"/>
              <a:t>‹#›</a:t>
            </a:fld>
            <a:endParaRPr lang="en-US"/>
          </a:p>
        </p:txBody>
      </p:sp>
    </p:spTree>
    <p:extLst>
      <p:ext uri="{BB962C8B-B14F-4D97-AF65-F5344CB8AC3E}">
        <p14:creationId xmlns:p14="http://schemas.microsoft.com/office/powerpoint/2010/main" val="11245940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4A3D8F-A01A-4394-A7CC-1C161D850C5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7931649" cy="6858001"/>
          </a:xfrm>
          <a:prstGeom prst="rect">
            <a:avLst/>
          </a:prstGeom>
        </p:spPr>
      </p:pic>
      <p:sp>
        <p:nvSpPr>
          <p:cNvPr id="2" name="Title 1">
            <a:extLst>
              <a:ext uri="{FF2B5EF4-FFF2-40B4-BE49-F238E27FC236}">
                <a16:creationId xmlns:a16="http://schemas.microsoft.com/office/drawing/2014/main" id="{16BA077F-B895-4A20-8499-7EE58C50E19A}"/>
              </a:ext>
            </a:extLst>
          </p:cNvPr>
          <p:cNvSpPr>
            <a:spLocks noGrp="1"/>
          </p:cNvSpPr>
          <p:nvPr>
            <p:ph type="ctrTitle"/>
          </p:nvPr>
        </p:nvSpPr>
        <p:spPr>
          <a:xfrm>
            <a:off x="838200" y="1122362"/>
            <a:ext cx="6631112" cy="3069493"/>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96FD412-A75B-4F96-A706-00A16318C209}"/>
              </a:ext>
            </a:extLst>
          </p:cNvPr>
          <p:cNvSpPr>
            <a:spLocks noGrp="1"/>
          </p:cNvSpPr>
          <p:nvPr>
            <p:ph type="subTitle" idx="1"/>
          </p:nvPr>
        </p:nvSpPr>
        <p:spPr>
          <a:xfrm>
            <a:off x="838200" y="4531933"/>
            <a:ext cx="6631112" cy="1655762"/>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8587D9-ABFD-4A05-92BC-66812D534B5C}"/>
              </a:ext>
            </a:extLst>
          </p:cNvPr>
          <p:cNvSpPr>
            <a:spLocks noGrp="1"/>
          </p:cNvSpPr>
          <p:nvPr>
            <p:ph type="dt" sz="half" idx="10"/>
          </p:nvPr>
        </p:nvSpPr>
        <p:spPr/>
        <p:txBody>
          <a:bodyPr/>
          <a:lstStyle/>
          <a:p>
            <a:fld id="{D9AE545F-CD87-42EB-84BA-FBEA34DF439B}" type="datetime1">
              <a:rPr lang="en-US" smtClean="0"/>
              <a:t>5/11/2022</a:t>
            </a:fld>
            <a:endParaRPr lang="en-US"/>
          </a:p>
        </p:txBody>
      </p:sp>
      <p:sp>
        <p:nvSpPr>
          <p:cNvPr id="5" name="Footer Placeholder 4">
            <a:extLst>
              <a:ext uri="{FF2B5EF4-FFF2-40B4-BE49-F238E27FC236}">
                <a16:creationId xmlns:a16="http://schemas.microsoft.com/office/drawing/2014/main" id="{04172A41-C146-41DD-8485-1FE249302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6C3DB-288D-4205-97A7-1A1E407796A1}"/>
              </a:ext>
            </a:extLst>
          </p:cNvPr>
          <p:cNvSpPr>
            <a:spLocks noGrp="1"/>
          </p:cNvSpPr>
          <p:nvPr>
            <p:ph type="sldNum" sz="quarter" idx="12"/>
          </p:nvPr>
        </p:nvSpPr>
        <p:spPr/>
        <p:txBody>
          <a:bodyPr/>
          <a:lstStyle>
            <a:lvl1pPr>
              <a:defRPr>
                <a:solidFill>
                  <a:schemeClr val="tx1"/>
                </a:solidFill>
              </a:defRPr>
            </a:lvl1pPr>
          </a:lstStyle>
          <a:p>
            <a:fld id="{7705BDCA-5594-4972-87B5-AB3059BF9480}" type="slidenum">
              <a:rPr lang="en-US" smtClean="0"/>
              <a:pPr/>
              <a:t>‹#›</a:t>
            </a:fld>
            <a:endParaRPr lang="en-US"/>
          </a:p>
        </p:txBody>
      </p:sp>
    </p:spTree>
    <p:extLst>
      <p:ext uri="{BB962C8B-B14F-4D97-AF65-F5344CB8AC3E}">
        <p14:creationId xmlns:p14="http://schemas.microsoft.com/office/powerpoint/2010/main" val="11141429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077F-B895-4A20-8499-7EE58C50E19A}"/>
              </a:ext>
            </a:extLst>
          </p:cNvPr>
          <p:cNvSpPr>
            <a:spLocks noGrp="1"/>
          </p:cNvSpPr>
          <p:nvPr>
            <p:ph type="ctrTitle"/>
          </p:nvPr>
        </p:nvSpPr>
        <p:spPr>
          <a:xfrm>
            <a:off x="838200" y="1122362"/>
            <a:ext cx="9829800" cy="3069493"/>
          </a:xfrm>
        </p:spPr>
        <p:txBody>
          <a:bodyPr anchor="ctr"/>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96FD412-A75B-4F96-A706-00A16318C209}"/>
              </a:ext>
            </a:extLst>
          </p:cNvPr>
          <p:cNvSpPr>
            <a:spLocks noGrp="1"/>
          </p:cNvSpPr>
          <p:nvPr>
            <p:ph type="subTitle" idx="1"/>
          </p:nvPr>
        </p:nvSpPr>
        <p:spPr>
          <a:xfrm>
            <a:off x="838200" y="4531933"/>
            <a:ext cx="9829800" cy="1655762"/>
          </a:xfrm>
        </p:spPr>
        <p:txBody>
          <a:bodyPr anchor="ct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8587D9-ABFD-4A05-92BC-66812D534B5C}"/>
              </a:ext>
            </a:extLst>
          </p:cNvPr>
          <p:cNvSpPr>
            <a:spLocks noGrp="1"/>
          </p:cNvSpPr>
          <p:nvPr>
            <p:ph type="dt" sz="half" idx="10"/>
          </p:nvPr>
        </p:nvSpPr>
        <p:spPr/>
        <p:txBody>
          <a:bodyPr/>
          <a:lstStyle/>
          <a:p>
            <a:fld id="{1959D2C1-CE53-4F9D-83B4-1B23A95C2B2D}" type="datetime1">
              <a:rPr lang="en-US" smtClean="0"/>
              <a:t>5/11/2022</a:t>
            </a:fld>
            <a:endParaRPr lang="en-US"/>
          </a:p>
        </p:txBody>
      </p:sp>
      <p:sp>
        <p:nvSpPr>
          <p:cNvPr id="5" name="Footer Placeholder 4">
            <a:extLst>
              <a:ext uri="{FF2B5EF4-FFF2-40B4-BE49-F238E27FC236}">
                <a16:creationId xmlns:a16="http://schemas.microsoft.com/office/drawing/2014/main" id="{04172A41-C146-41DD-8485-1FE249302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6C3DB-288D-4205-97A7-1A1E407796A1}"/>
              </a:ext>
            </a:extLst>
          </p:cNvPr>
          <p:cNvSpPr>
            <a:spLocks noGrp="1"/>
          </p:cNvSpPr>
          <p:nvPr>
            <p:ph type="sldNum" sz="quarter" idx="12"/>
          </p:nvPr>
        </p:nvSpPr>
        <p:spPr/>
        <p:txBody>
          <a:bodyPr/>
          <a:lstStyle>
            <a:lvl1pPr>
              <a:defRPr>
                <a:solidFill>
                  <a:schemeClr val="tx1"/>
                </a:solidFill>
              </a:defRPr>
            </a:lvl1pPr>
          </a:lstStyle>
          <a:p>
            <a:fld id="{7705BDCA-5594-4972-87B5-AB3059BF9480}" type="slidenum">
              <a:rPr lang="en-US" smtClean="0"/>
              <a:pPr/>
              <a:t>‹#›</a:t>
            </a:fld>
            <a:endParaRPr lang="en-US"/>
          </a:p>
        </p:txBody>
      </p:sp>
    </p:spTree>
    <p:extLst>
      <p:ext uri="{BB962C8B-B14F-4D97-AF65-F5344CB8AC3E}">
        <p14:creationId xmlns:p14="http://schemas.microsoft.com/office/powerpoint/2010/main" val="18561543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3CC09E-08AC-4770-9FD2-FCA17EC4511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9939"/>
            <a:ext cx="12192000" cy="1700627"/>
          </a:xfrm>
          <a:prstGeom prst="rect">
            <a:avLst/>
          </a:prstGeom>
        </p:spPr>
      </p:pic>
      <p:sp>
        <p:nvSpPr>
          <p:cNvPr id="2" name="Title 1">
            <a:extLst>
              <a:ext uri="{FF2B5EF4-FFF2-40B4-BE49-F238E27FC236}">
                <a16:creationId xmlns:a16="http://schemas.microsoft.com/office/drawing/2014/main" id="{18066316-BC84-4458-B95A-FA552EEBEC60}"/>
              </a:ext>
            </a:extLst>
          </p:cNvPr>
          <p:cNvSpPr>
            <a:spLocks noGrp="1"/>
          </p:cNvSpPr>
          <p:nvPr>
            <p:ph type="title"/>
          </p:nvPr>
        </p:nvSpPr>
        <p:spPr/>
        <p:txBody>
          <a:bodyPr/>
          <a:lstStyle>
            <a:lvl1pPr>
              <a:defRPr>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5FECC3AB-3CE7-4B9C-B33A-9B6563E2E284}"/>
              </a:ext>
            </a:extLst>
          </p:cNvPr>
          <p:cNvSpPr>
            <a:spLocks noGrp="1"/>
          </p:cNvSpPr>
          <p:nvPr>
            <p:ph idx="1"/>
          </p:nvPr>
        </p:nvSpPr>
        <p:spPr/>
        <p:txBody>
          <a:bodyPr/>
          <a:lstStyle>
            <a:lvl1pPr>
              <a:defRPr sz="3200"/>
            </a:lvl1pPr>
            <a:lvl2pPr>
              <a:defRPr sz="28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54384-C477-4FE2-8CDC-F5DA3C2EA1A0}"/>
              </a:ext>
            </a:extLst>
          </p:cNvPr>
          <p:cNvSpPr>
            <a:spLocks noGrp="1"/>
          </p:cNvSpPr>
          <p:nvPr>
            <p:ph type="dt" sz="half" idx="10"/>
          </p:nvPr>
        </p:nvSpPr>
        <p:spPr/>
        <p:txBody>
          <a:bodyPr/>
          <a:lstStyle/>
          <a:p>
            <a:fld id="{63BAF218-F768-478B-B29B-F27111C4D56D}" type="datetime1">
              <a:rPr lang="en-US" smtClean="0"/>
              <a:t>5/11/2022</a:t>
            </a:fld>
            <a:endParaRPr lang="en-US"/>
          </a:p>
        </p:txBody>
      </p:sp>
      <p:sp>
        <p:nvSpPr>
          <p:cNvPr id="5" name="Footer Placeholder 4">
            <a:extLst>
              <a:ext uri="{FF2B5EF4-FFF2-40B4-BE49-F238E27FC236}">
                <a16:creationId xmlns:a16="http://schemas.microsoft.com/office/drawing/2014/main" id="{5959E39A-4C92-4D58-90C2-EF6A53440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0B8AD-D03F-405E-BC4E-6A10F6138A37}"/>
              </a:ext>
            </a:extLst>
          </p:cNvPr>
          <p:cNvSpPr>
            <a:spLocks noGrp="1"/>
          </p:cNvSpPr>
          <p:nvPr>
            <p:ph type="sldNum" sz="quarter" idx="12"/>
          </p:nvPr>
        </p:nvSpPr>
        <p:spPr/>
        <p:txBody>
          <a:bodyPr/>
          <a:lstStyle>
            <a:lvl1pPr>
              <a:defRPr>
                <a:solidFill>
                  <a:schemeClr val="tx1"/>
                </a:solidFill>
              </a:defRPr>
            </a:lvl1pPr>
          </a:lstStyle>
          <a:p>
            <a:fld id="{7705BDCA-5594-4972-87B5-AB3059BF9480}" type="slidenum">
              <a:rPr lang="en-US" smtClean="0"/>
              <a:pPr/>
              <a:t>‹#›</a:t>
            </a:fld>
            <a:endParaRPr lang="en-US"/>
          </a:p>
        </p:txBody>
      </p:sp>
    </p:spTree>
    <p:extLst>
      <p:ext uri="{BB962C8B-B14F-4D97-AF65-F5344CB8AC3E}">
        <p14:creationId xmlns:p14="http://schemas.microsoft.com/office/powerpoint/2010/main" val="636460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theme" Target="../theme/theme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theme" Target="../theme/theme8.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F1DAF-BE27-41B1-9076-663BB2237439}"/>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D27A2A-563F-45C4-852F-AFF5515E57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047D8-528C-40CA-84F9-09D591291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B381466-B807-4995-82C8-CB1A5F7FA308}" type="datetime1">
              <a:rPr lang="en-US" smtClean="0"/>
              <a:t>5/11/2022</a:t>
            </a:fld>
            <a:endParaRPr lang="en-US"/>
          </a:p>
        </p:txBody>
      </p:sp>
      <p:sp>
        <p:nvSpPr>
          <p:cNvPr id="5" name="Footer Placeholder 4">
            <a:extLst>
              <a:ext uri="{FF2B5EF4-FFF2-40B4-BE49-F238E27FC236}">
                <a16:creationId xmlns:a16="http://schemas.microsoft.com/office/drawing/2014/main" id="{4AB75FE0-4C2E-4C5E-B715-2E0738204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FE2768-F563-4490-BD9E-10F934C7C9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DC63C13-3CB5-41DF-87A9-439A56BB01FD}" type="slidenum">
              <a:rPr lang="en-US" smtClean="0"/>
              <a:pPr/>
              <a:t>‹#›</a:t>
            </a:fld>
            <a:endParaRPr lang="en-US"/>
          </a:p>
        </p:txBody>
      </p:sp>
    </p:spTree>
    <p:extLst>
      <p:ext uri="{BB962C8B-B14F-4D97-AF65-F5344CB8AC3E}">
        <p14:creationId xmlns:p14="http://schemas.microsoft.com/office/powerpoint/2010/main" val="17516340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674" r:id="rId21"/>
    <p:sldLayoutId id="2147483677" r:id="rId22"/>
    <p:sldLayoutId id="2147483678" r:id="rId23"/>
  </p:sldLayoutIdLst>
  <p:hf hdr="0" ftr="0" dt="0"/>
  <p:txStyles>
    <p:title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tx2"/>
            </a:gs>
            <a:gs pos="100000">
              <a:srgbClr val="0F1F37"/>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E2E148-7A57-424F-99B2-EA39B169ADAB}"/>
              </a:ext>
            </a:extLst>
          </p:cNvPr>
          <p:cNvSpPr>
            <a:spLocks noGrp="1"/>
          </p:cNvSpPr>
          <p:nvPr>
            <p:ph type="title"/>
          </p:nvPr>
        </p:nvSpPr>
        <p:spPr>
          <a:xfrm>
            <a:off x="838200" y="18770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9BF7D7-4C8B-44C6-A573-E75D798A8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5CB35-A174-4C47-9BC2-B0A1739FA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7C93E5D-DFA8-4CE8-8EEB-B3E8E82EAACE}" type="datetime1">
              <a:rPr lang="en-US" smtClean="0"/>
              <a:t>5/11/2022</a:t>
            </a:fld>
            <a:endParaRPr lang="en-US"/>
          </a:p>
        </p:txBody>
      </p:sp>
      <p:sp>
        <p:nvSpPr>
          <p:cNvPr id="5" name="Footer Placeholder 4">
            <a:extLst>
              <a:ext uri="{FF2B5EF4-FFF2-40B4-BE49-F238E27FC236}">
                <a16:creationId xmlns:a16="http://schemas.microsoft.com/office/drawing/2014/main" id="{0C5A6106-451F-431C-957C-6A109ECB7C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A5174A-0968-42AE-B1D5-CF7E2AA1FD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FE6D0DB-7C1D-4495-94DC-5D212A17A7E3}" type="slidenum">
              <a:rPr lang="en-US" smtClean="0"/>
              <a:pPr/>
              <a:t>‹#›</a:t>
            </a:fld>
            <a:endParaRPr lang="en-US"/>
          </a:p>
        </p:txBody>
      </p:sp>
    </p:spTree>
    <p:extLst>
      <p:ext uri="{BB962C8B-B14F-4D97-AF65-F5344CB8AC3E}">
        <p14:creationId xmlns:p14="http://schemas.microsoft.com/office/powerpoint/2010/main" val="359738434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Lst>
  <p:hf hdr="0" ftr="0" dt="0"/>
  <p:txStyles>
    <p:title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F1DAF-BE27-41B1-9076-663BB2237439}"/>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D27A2A-563F-45C4-852F-AFF5515E57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047D8-528C-40CA-84F9-09D591291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A65010E-ED54-4194-B15F-ED179C4E8C8D}" type="datetime1">
              <a:rPr lang="en-US" smtClean="0"/>
              <a:t>5/11/2022</a:t>
            </a:fld>
            <a:endParaRPr lang="en-US"/>
          </a:p>
        </p:txBody>
      </p:sp>
      <p:sp>
        <p:nvSpPr>
          <p:cNvPr id="5" name="Footer Placeholder 4">
            <a:extLst>
              <a:ext uri="{FF2B5EF4-FFF2-40B4-BE49-F238E27FC236}">
                <a16:creationId xmlns:a16="http://schemas.microsoft.com/office/drawing/2014/main" id="{4AB75FE0-4C2E-4C5E-B715-2E0738204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FE2768-F563-4490-BD9E-10F934C7C9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DC63C13-3CB5-41DF-87A9-439A56BB01FD}" type="slidenum">
              <a:rPr lang="en-US" smtClean="0"/>
              <a:pPr/>
              <a:t>‹#›</a:t>
            </a:fld>
            <a:endParaRPr lang="en-US"/>
          </a:p>
        </p:txBody>
      </p:sp>
    </p:spTree>
    <p:extLst>
      <p:ext uri="{BB962C8B-B14F-4D97-AF65-F5344CB8AC3E}">
        <p14:creationId xmlns:p14="http://schemas.microsoft.com/office/powerpoint/2010/main" val="25576272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Lst>
  <p:hf hdr="0" ftr="0" dt="0"/>
  <p:txStyles>
    <p:title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F1DAF-BE27-41B1-9076-663BB2237439}"/>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D27A2A-563F-45C4-852F-AFF5515E57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047D8-528C-40CA-84F9-09D591291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4A41A4D-E34F-4056-B344-097D1D5A5226}" type="datetime1">
              <a:rPr lang="en-US" smtClean="0"/>
              <a:t>5/11/2022</a:t>
            </a:fld>
            <a:endParaRPr lang="en-US"/>
          </a:p>
        </p:txBody>
      </p:sp>
      <p:sp>
        <p:nvSpPr>
          <p:cNvPr id="5" name="Footer Placeholder 4">
            <a:extLst>
              <a:ext uri="{FF2B5EF4-FFF2-40B4-BE49-F238E27FC236}">
                <a16:creationId xmlns:a16="http://schemas.microsoft.com/office/drawing/2014/main" id="{4AB75FE0-4C2E-4C5E-B715-2E0738204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FE2768-F563-4490-BD9E-10F934C7C9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DC63C13-3CB5-41DF-87A9-439A56BB01FD}" type="slidenum">
              <a:rPr lang="en-US" smtClean="0"/>
              <a:pPr/>
              <a:t>‹#›</a:t>
            </a:fld>
            <a:endParaRPr lang="en-US"/>
          </a:p>
        </p:txBody>
      </p:sp>
    </p:spTree>
    <p:extLst>
      <p:ext uri="{BB962C8B-B14F-4D97-AF65-F5344CB8AC3E}">
        <p14:creationId xmlns:p14="http://schemas.microsoft.com/office/powerpoint/2010/main" val="1751634004"/>
      </p:ext>
    </p:extLst>
  </p:cSld>
  <p:clrMap bg1="lt1" tx1="dk1" bg2="lt2" tx2="dk2" accent1="accent1" accent2="accent2" accent3="accent3" accent4="accent4" accent5="accent5" accent6="accent6" hlink="hlink" folHlink="folHlink"/>
  <p:sldLayoutIdLst>
    <p:sldLayoutId id="2147483795" r:id="rId1"/>
  </p:sldLayoutIdLst>
  <p:hf hdr="0" ftr="0" dt="0"/>
  <p:txStyles>
    <p:title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tx2"/>
            </a:gs>
            <a:gs pos="100000">
              <a:srgbClr val="0F1F37"/>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E2E148-7A57-424F-99B2-EA39B169ADAB}"/>
              </a:ext>
            </a:extLst>
          </p:cNvPr>
          <p:cNvSpPr>
            <a:spLocks noGrp="1"/>
          </p:cNvSpPr>
          <p:nvPr>
            <p:ph type="title"/>
          </p:nvPr>
        </p:nvSpPr>
        <p:spPr>
          <a:xfrm>
            <a:off x="838200" y="18770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9BF7D7-4C8B-44C6-A573-E75D798A8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5CB35-A174-4C47-9BC2-B0A1739FA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03DA61E-16D3-4271-B6D7-07F1F294C02E}" type="datetime1">
              <a:rPr lang="en-US" smtClean="0"/>
              <a:t>5/11/2022</a:t>
            </a:fld>
            <a:endParaRPr lang="en-US"/>
          </a:p>
        </p:txBody>
      </p:sp>
      <p:sp>
        <p:nvSpPr>
          <p:cNvPr id="5" name="Footer Placeholder 4">
            <a:extLst>
              <a:ext uri="{FF2B5EF4-FFF2-40B4-BE49-F238E27FC236}">
                <a16:creationId xmlns:a16="http://schemas.microsoft.com/office/drawing/2014/main" id="{0C5A6106-451F-431C-957C-6A109ECB7C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A5174A-0968-42AE-B1D5-CF7E2AA1FD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FE6D0DB-7C1D-4495-94DC-5D212A17A7E3}" type="slidenum">
              <a:rPr lang="en-US" smtClean="0"/>
              <a:pPr/>
              <a:t>‹#›</a:t>
            </a:fld>
            <a:endParaRPr lang="en-US"/>
          </a:p>
        </p:txBody>
      </p:sp>
    </p:spTree>
    <p:extLst>
      <p:ext uri="{BB962C8B-B14F-4D97-AF65-F5344CB8AC3E}">
        <p14:creationId xmlns:p14="http://schemas.microsoft.com/office/powerpoint/2010/main" val="1336189197"/>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F1DAF-BE27-41B1-9076-663BB2237439}"/>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D27A2A-563F-45C4-852F-AFF5515E57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047D8-528C-40CA-84F9-09D591291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E8DF54A-1BE5-4321-9BC3-3DEE911E083A}" type="datetime1">
              <a:rPr lang="en-US" smtClean="0"/>
              <a:t>5/11/2022</a:t>
            </a:fld>
            <a:endParaRPr lang="en-US"/>
          </a:p>
        </p:txBody>
      </p:sp>
      <p:sp>
        <p:nvSpPr>
          <p:cNvPr id="5" name="Footer Placeholder 4">
            <a:extLst>
              <a:ext uri="{FF2B5EF4-FFF2-40B4-BE49-F238E27FC236}">
                <a16:creationId xmlns:a16="http://schemas.microsoft.com/office/drawing/2014/main" id="{4AB75FE0-4C2E-4C5E-B715-2E0738204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FE2768-F563-4490-BD9E-10F934C7C9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DC63C13-3CB5-41DF-87A9-439A56BB01FD}" type="slidenum">
              <a:rPr lang="en-US" smtClean="0"/>
              <a:pPr/>
              <a:t>‹#›</a:t>
            </a:fld>
            <a:endParaRPr lang="en-US"/>
          </a:p>
        </p:txBody>
      </p:sp>
    </p:spTree>
    <p:extLst>
      <p:ext uri="{BB962C8B-B14F-4D97-AF65-F5344CB8AC3E}">
        <p14:creationId xmlns:p14="http://schemas.microsoft.com/office/powerpoint/2010/main" val="100913944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Lst>
  <p:hf hdr="0" ftr="0" dt="0"/>
  <p:txStyles>
    <p:title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236B6A-4D9E-41BE-AD3A-2E7DDD1C0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D28BFB-F783-4D86-951F-FEC26C96EA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69AEC-5BE9-4DCD-A77B-DE6AFD0799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05428B-BB78-440A-8232-451704319992}" type="datetime1">
              <a:rPr lang="en-US" smtClean="0"/>
              <a:t>5/11/2022</a:t>
            </a:fld>
            <a:endParaRPr lang="en-US"/>
          </a:p>
        </p:txBody>
      </p:sp>
      <p:sp>
        <p:nvSpPr>
          <p:cNvPr id="5" name="Footer Placeholder 4">
            <a:extLst>
              <a:ext uri="{FF2B5EF4-FFF2-40B4-BE49-F238E27FC236}">
                <a16:creationId xmlns:a16="http://schemas.microsoft.com/office/drawing/2014/main" id="{157F692A-E3B2-473D-950B-DA886C95EC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D99B45-CDB4-42F5-8986-A8F4AAD25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705BDCA-5594-4972-87B5-AB3059BF9480}" type="slidenum">
              <a:rPr lang="en-US" smtClean="0"/>
              <a:pPr/>
              <a:t>‹#›</a:t>
            </a:fld>
            <a:endParaRPr lang="en-US"/>
          </a:p>
        </p:txBody>
      </p:sp>
    </p:spTree>
    <p:extLst>
      <p:ext uri="{BB962C8B-B14F-4D97-AF65-F5344CB8AC3E}">
        <p14:creationId xmlns:p14="http://schemas.microsoft.com/office/powerpoint/2010/main" val="14208681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F1DAF-BE27-41B1-9076-663BB2237439}"/>
              </a:ext>
            </a:extLst>
          </p:cNvPr>
          <p:cNvSpPr>
            <a:spLocks noGrp="1"/>
          </p:cNvSpPr>
          <p:nvPr>
            <p:ph type="title"/>
          </p:nvPr>
        </p:nvSpPr>
        <p:spPr>
          <a:xfrm>
            <a:off x="838200" y="18814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D27A2A-563F-45C4-852F-AFF5515E57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047D8-528C-40CA-84F9-09D591291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278B358-C678-46B0-BA05-BEC88DEC210D}" type="datetime1">
              <a:rPr lang="en-US" smtClean="0"/>
              <a:t>5/11/2022</a:t>
            </a:fld>
            <a:endParaRPr lang="en-US"/>
          </a:p>
        </p:txBody>
      </p:sp>
      <p:sp>
        <p:nvSpPr>
          <p:cNvPr id="5" name="Footer Placeholder 4">
            <a:extLst>
              <a:ext uri="{FF2B5EF4-FFF2-40B4-BE49-F238E27FC236}">
                <a16:creationId xmlns:a16="http://schemas.microsoft.com/office/drawing/2014/main" id="{4AB75FE0-4C2E-4C5E-B715-2E0738204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FE2768-F563-4490-BD9E-10F934C7C9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DC63C13-3CB5-41DF-87A9-439A56BB01FD}" type="slidenum">
              <a:rPr lang="en-US" smtClean="0"/>
              <a:pPr/>
              <a:t>‹#›</a:t>
            </a:fld>
            <a:endParaRPr lang="en-US"/>
          </a:p>
        </p:txBody>
      </p:sp>
    </p:spTree>
    <p:extLst>
      <p:ext uri="{BB962C8B-B14F-4D97-AF65-F5344CB8AC3E}">
        <p14:creationId xmlns:p14="http://schemas.microsoft.com/office/powerpoint/2010/main" val="306343091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Lst>
  <p:hf hdr="0" ftr="0" dt="0"/>
  <p:txStyles>
    <p:title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5249"/>
            <a:ext cx="10515600" cy="1178624"/>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695411"/>
      </p:ext>
    </p:extLst>
  </p:cSld>
  <p:clrMap bg1="dk1" tx1="lt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l" defTabSz="914377" rtl="0" eaLnBrk="1" latinLnBrk="0" hangingPunct="1">
        <a:lnSpc>
          <a:spcPct val="90000"/>
        </a:lnSpc>
        <a:spcBef>
          <a:spcPct val="0"/>
        </a:spcBef>
        <a:buNone/>
        <a:defRPr sz="3733"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5.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5.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2" Type="http://schemas.openxmlformats.org/officeDocument/2006/relationships/hyperlink" Target="https://www.zoomgov.com/webinar/register/WN_GFoTS44-R7qWdh6GF0xLPg" TargetMode="External"/><Relationship Id="rId1" Type="http://schemas.openxmlformats.org/officeDocument/2006/relationships/slideLayout" Target="../slideLayouts/slideLayout135.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3" Type="http://schemas.openxmlformats.org/officeDocument/2006/relationships/hyperlink" Target="http://idea.ap.buffalo.edu/projects/anthropometry/" TargetMode="External"/><Relationship Id="rId2" Type="http://schemas.openxmlformats.org/officeDocument/2006/relationships/hyperlink" Target="https://www.access-board.gov/research/human/wheelchair-seat-height/" TargetMode="External"/><Relationship Id="rId1" Type="http://schemas.openxmlformats.org/officeDocument/2006/relationships/slideLayout" Target="../slideLayouts/slideLayout13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hyperlink" Target="mailto:crd85@pitt.edu" TargetMode="External"/><Relationship Id="rId1" Type="http://schemas.openxmlformats.org/officeDocument/2006/relationships/slideLayout" Target="../slideLayouts/slideLayout1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hyperlink" Target="mailto:events@access-board.gov" TargetMode="External"/><Relationship Id="rId2" Type="http://schemas.openxmlformats.org/officeDocument/2006/relationships/image" Target="../media/image54.jpeg"/><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C6_96102B6E.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420B-A454-425E-86D5-2A65AD32E83B}"/>
              </a:ext>
            </a:extLst>
          </p:cNvPr>
          <p:cNvSpPr>
            <a:spLocks noGrp="1"/>
          </p:cNvSpPr>
          <p:nvPr>
            <p:ph type="ctrTitle"/>
          </p:nvPr>
        </p:nvSpPr>
        <p:spPr>
          <a:xfrm>
            <a:off x="4611188" y="816077"/>
            <a:ext cx="7027817" cy="1661498"/>
          </a:xfrm>
        </p:spPr>
        <p:txBody>
          <a:bodyPr>
            <a:normAutofit/>
          </a:bodyPr>
          <a:lstStyle/>
          <a:p>
            <a:r>
              <a:rPr lang="en-US" sz="4800">
                <a:latin typeface="Arial"/>
                <a:cs typeface="Arial"/>
              </a:rPr>
              <a:t>Public meeting will begin momentarily</a:t>
            </a:r>
          </a:p>
        </p:txBody>
      </p:sp>
      <p:sp>
        <p:nvSpPr>
          <p:cNvPr id="6" name="Subtitle 5">
            <a:extLst>
              <a:ext uri="{FF2B5EF4-FFF2-40B4-BE49-F238E27FC236}">
                <a16:creationId xmlns:a16="http://schemas.microsoft.com/office/drawing/2014/main" id="{53F7CDBC-CD2E-4F48-BE00-0CBB1C8FECE1}"/>
              </a:ext>
            </a:extLst>
          </p:cNvPr>
          <p:cNvSpPr>
            <a:spLocks noGrp="1"/>
          </p:cNvSpPr>
          <p:nvPr>
            <p:ph type="subTitle" idx="1"/>
          </p:nvPr>
        </p:nvSpPr>
        <p:spPr>
          <a:xfrm>
            <a:off x="4902483" y="2641767"/>
            <a:ext cx="6807734" cy="3743338"/>
          </a:xfrm>
        </p:spPr>
        <p:txBody>
          <a:bodyPr vert="horz" lIns="91440" tIns="45720" rIns="91440" bIns="45720" rtlCol="0" anchor="t">
            <a:normAutofit fontScale="92500"/>
          </a:bodyPr>
          <a:lstStyle/>
          <a:p>
            <a:pPr marL="457200" indent="-457200" algn="l">
              <a:lnSpc>
                <a:spcPct val="120000"/>
              </a:lnSpc>
              <a:spcBef>
                <a:spcPts val="0"/>
              </a:spcBef>
              <a:buFont typeface="Arial" panose="020B0604020202020204" pitchFamily="34" charset="0"/>
              <a:buChar char="•"/>
            </a:pPr>
            <a:r>
              <a:rPr lang="en-US" sz="2800">
                <a:latin typeface="Arial"/>
                <a:cs typeface="Arial"/>
              </a:rPr>
              <a:t>This meeting is being recorded</a:t>
            </a:r>
            <a:endParaRPr lang="en-US"/>
          </a:p>
          <a:p>
            <a:pPr marL="457200" indent="-457200" algn="l">
              <a:lnSpc>
                <a:spcPct val="120000"/>
              </a:lnSpc>
              <a:spcBef>
                <a:spcPts val="0"/>
              </a:spcBef>
              <a:buFont typeface="Arial" panose="020B0604020202020204" pitchFamily="34" charset="0"/>
              <a:buChar char="•"/>
            </a:pPr>
            <a:r>
              <a:rPr lang="en-US" sz="2800">
                <a:latin typeface="Arial"/>
                <a:cs typeface="Arial"/>
              </a:rPr>
              <a:t>Captions are available by clicking the CC  icon in the Zoom toolbar below</a:t>
            </a:r>
          </a:p>
          <a:p>
            <a:pPr marL="457200" indent="-457200" algn="l">
              <a:lnSpc>
                <a:spcPct val="120000"/>
              </a:lnSpc>
              <a:spcBef>
                <a:spcPts val="0"/>
              </a:spcBef>
              <a:buFont typeface="Arial" panose="020B0604020202020204" pitchFamily="34" charset="0"/>
              <a:buChar char="•"/>
            </a:pPr>
            <a:r>
              <a:rPr lang="en-US" sz="2800">
                <a:latin typeface="Arial"/>
                <a:cs typeface="Arial"/>
              </a:rPr>
              <a:t>ASL is provided</a:t>
            </a:r>
          </a:p>
          <a:p>
            <a:pPr marL="457200" indent="-457200" algn="l">
              <a:lnSpc>
                <a:spcPct val="120000"/>
              </a:lnSpc>
              <a:spcBef>
                <a:spcPts val="0"/>
              </a:spcBef>
              <a:buFont typeface="Arial" panose="020B0604020202020204" pitchFamily="34" charset="0"/>
              <a:buChar char="•"/>
            </a:pPr>
            <a:r>
              <a:rPr lang="en-US" sz="2800">
                <a:latin typeface="Arial"/>
                <a:cs typeface="Arial"/>
              </a:rPr>
              <a:t>Presentation materials are available in the news article on the Board's News page:</a:t>
            </a:r>
            <a:endParaRPr lang="en-US" sz="2800">
              <a:latin typeface="Arial"/>
              <a:ea typeface="Calibri"/>
              <a:cs typeface="Arial"/>
            </a:endParaRPr>
          </a:p>
          <a:p>
            <a:pPr algn="l">
              <a:lnSpc>
                <a:spcPct val="120000"/>
              </a:lnSpc>
              <a:spcBef>
                <a:spcPts val="0"/>
              </a:spcBef>
            </a:pPr>
            <a:r>
              <a:rPr lang="en-US" sz="2800">
                <a:latin typeface="Arial"/>
                <a:cs typeface="Arial"/>
              </a:rPr>
              <a:t>        </a:t>
            </a:r>
            <a:r>
              <a:rPr lang="en-US" sz="2800">
                <a:latin typeface="Arial"/>
                <a:ea typeface="+mn-lt"/>
                <a:cs typeface="+mn-lt"/>
              </a:rPr>
              <a:t>www.access-board.gov/news</a:t>
            </a:r>
          </a:p>
        </p:txBody>
      </p:sp>
      <p:sp>
        <p:nvSpPr>
          <p:cNvPr id="3" name="Slide Number Placeholder 2">
            <a:extLst>
              <a:ext uri="{FF2B5EF4-FFF2-40B4-BE49-F238E27FC236}">
                <a16:creationId xmlns:a16="http://schemas.microsoft.com/office/drawing/2014/main" id="{418C14A7-CC63-42E4-8AAC-7B64081799BB}"/>
              </a:ext>
            </a:extLst>
          </p:cNvPr>
          <p:cNvSpPr>
            <a:spLocks noGrp="1"/>
          </p:cNvSpPr>
          <p:nvPr>
            <p:ph type="sldNum" sz="quarter" idx="12"/>
          </p:nvPr>
        </p:nvSpPr>
        <p:spPr/>
        <p:txBody>
          <a:bodyPr/>
          <a:lstStyle/>
          <a:p>
            <a:fld id="{EFE6D0DB-7C1D-4495-94DC-5D212A17A7E3}" type="slidenum">
              <a:rPr lang="en-US" smtClean="0"/>
              <a:t>1</a:t>
            </a:fld>
            <a:endParaRPr lang="en-US"/>
          </a:p>
        </p:txBody>
      </p:sp>
    </p:spTree>
    <p:extLst>
      <p:ext uri="{BB962C8B-B14F-4D97-AF65-F5344CB8AC3E}">
        <p14:creationId xmlns:p14="http://schemas.microsoft.com/office/powerpoint/2010/main" val="84482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078F-FF19-7CD7-450E-1BBEEA655FA4}"/>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Further Research</a:t>
            </a:r>
          </a:p>
        </p:txBody>
      </p:sp>
      <p:sp>
        <p:nvSpPr>
          <p:cNvPr id="3" name="Content Placeholder 2">
            <a:extLst>
              <a:ext uri="{FF2B5EF4-FFF2-40B4-BE49-F238E27FC236}">
                <a16:creationId xmlns:a16="http://schemas.microsoft.com/office/drawing/2014/main" id="{BDC9700D-E0B9-22E6-A7A7-2D4203A376B4}"/>
              </a:ext>
            </a:extLst>
          </p:cNvPr>
          <p:cNvSpPr>
            <a:spLocks noGrp="1"/>
          </p:cNvSpPr>
          <p:nvPr>
            <p:ph idx="1"/>
          </p:nvPr>
        </p:nvSpPr>
        <p:spPr>
          <a:xfrm>
            <a:off x="240145" y="1825624"/>
            <a:ext cx="11610109" cy="4530725"/>
          </a:xfrm>
        </p:spPr>
        <p:txBody>
          <a:bodyPr>
            <a:normAutofit/>
          </a:bodyPr>
          <a:lstStyle/>
          <a:p>
            <a:pPr marL="0" indent="0">
              <a:buNone/>
            </a:pPr>
            <a:r>
              <a:rPr lang="en-US">
                <a:latin typeface="Arial" panose="020B0604020202020204" pitchFamily="34" charset="0"/>
                <a:cs typeface="Arial" panose="020B0604020202020204" pitchFamily="34" charset="0"/>
              </a:rPr>
              <a:t>In 2021, the Access Board commissioned a secondary analysis of the Anthropometry of Wheeled Mobility database.</a:t>
            </a:r>
          </a:p>
          <a:p>
            <a:pPr marL="0" indent="0">
              <a:buNone/>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Analysis was undertaken because some segments of the population test sample were over- or under-represented. </a:t>
            </a:r>
          </a:p>
          <a:p>
            <a:r>
              <a:rPr lang="en-US">
                <a:latin typeface="Arial" panose="020B0604020202020204" pitchFamily="34" charset="0"/>
                <a:cs typeface="Arial" panose="020B0604020202020204" pitchFamily="34" charset="0"/>
              </a:rPr>
              <a:t> Researchers statistically resampled the data.</a:t>
            </a:r>
          </a:p>
        </p:txBody>
      </p:sp>
      <p:sp>
        <p:nvSpPr>
          <p:cNvPr id="4" name="Slide Number Placeholder 3">
            <a:extLst>
              <a:ext uri="{FF2B5EF4-FFF2-40B4-BE49-F238E27FC236}">
                <a16:creationId xmlns:a16="http://schemas.microsoft.com/office/drawing/2014/main" id="{F63F469C-0BC9-8301-1609-B0E5449C0AEF}"/>
              </a:ext>
            </a:extLst>
          </p:cNvPr>
          <p:cNvSpPr>
            <a:spLocks noGrp="1"/>
          </p:cNvSpPr>
          <p:nvPr>
            <p:ph type="sldNum" sz="quarter" idx="12"/>
          </p:nvPr>
        </p:nvSpPr>
        <p:spPr/>
        <p:txBody>
          <a:bodyPr/>
          <a:lstStyle/>
          <a:p>
            <a:fld id="{8DC63C13-3CB5-41DF-87A9-439A56BB01FD}" type="slidenum">
              <a:rPr lang="en-US" smtClean="0"/>
              <a:t>10</a:t>
            </a:fld>
            <a:endParaRPr lang="en-US"/>
          </a:p>
        </p:txBody>
      </p:sp>
    </p:spTree>
    <p:extLst>
      <p:ext uri="{BB962C8B-B14F-4D97-AF65-F5344CB8AC3E}">
        <p14:creationId xmlns:p14="http://schemas.microsoft.com/office/powerpoint/2010/main" val="3645894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9135E-88BE-4A99-86CE-07DF635380D9}"/>
              </a:ext>
            </a:extLst>
          </p:cNvPr>
          <p:cNvSpPr>
            <a:spLocks noGrp="1"/>
          </p:cNvSpPr>
          <p:nvPr>
            <p:ph type="title"/>
          </p:nvPr>
        </p:nvSpPr>
        <p:spPr>
          <a:xfrm>
            <a:off x="7564491" y="1742768"/>
            <a:ext cx="4359653" cy="1600200"/>
          </a:xfrm>
        </p:spPr>
        <p:txBody>
          <a:bodyPr anchor="b">
            <a:normAutofit fontScale="90000"/>
          </a:bodyPr>
          <a:lstStyle/>
          <a:p>
            <a:r>
              <a:rPr lang="en-US" sz="3700">
                <a:latin typeface="Arial" panose="020B0604020202020204" pitchFamily="34" charset="0"/>
                <a:cs typeface="Arial" panose="020B0604020202020204" pitchFamily="34" charset="0"/>
              </a:rPr>
              <a:t>Clive D’Souza, Ph.D.</a:t>
            </a:r>
            <a:br>
              <a:rPr lang="en-US" sz="3700">
                <a:latin typeface="Arial" panose="020B0604020202020204" pitchFamily="34" charset="0"/>
                <a:cs typeface="Arial" panose="020B0604020202020204" pitchFamily="34" charset="0"/>
              </a:rPr>
            </a:br>
            <a:endParaRPr lang="en-US" sz="3700">
              <a:latin typeface="Arial" panose="020B0604020202020204" pitchFamily="34" charset="0"/>
              <a:cs typeface="Arial" panose="020B0604020202020204" pitchFamily="34" charset="0"/>
            </a:endParaRPr>
          </a:p>
        </p:txBody>
      </p:sp>
      <p:pic>
        <p:nvPicPr>
          <p:cNvPr id="6" name="Picture 6" descr="Image of Dr. Clive D'Souza ">
            <a:extLst>
              <a:ext uri="{FF2B5EF4-FFF2-40B4-BE49-F238E27FC236}">
                <a16:creationId xmlns:a16="http://schemas.microsoft.com/office/drawing/2014/main" id="{2054CCA1-C2D9-80BB-DEEA-6C49F5A1B836}"/>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b="-1"/>
          <a:stretch/>
        </p:blipFill>
        <p:spPr>
          <a:xfrm>
            <a:off x="20" y="-86032"/>
            <a:ext cx="7410403" cy="7030064"/>
          </a:xfrm>
          <a:noFill/>
        </p:spPr>
      </p:pic>
      <p:sp>
        <p:nvSpPr>
          <p:cNvPr id="4" name="Text Placeholder 3">
            <a:extLst>
              <a:ext uri="{FF2B5EF4-FFF2-40B4-BE49-F238E27FC236}">
                <a16:creationId xmlns:a16="http://schemas.microsoft.com/office/drawing/2014/main" id="{C9D10771-249D-D5A4-10A9-0AD20D7ADCF4}"/>
              </a:ext>
            </a:extLst>
          </p:cNvPr>
          <p:cNvSpPr>
            <a:spLocks noGrp="1"/>
          </p:cNvSpPr>
          <p:nvPr>
            <p:ph type="body" sz="half" idx="2"/>
          </p:nvPr>
        </p:nvSpPr>
        <p:spPr>
          <a:xfrm>
            <a:off x="7564491" y="2906891"/>
            <a:ext cx="4461254" cy="2451193"/>
          </a:xfrm>
        </p:spPr>
        <p:txBody>
          <a:bodyPr vert="horz" lIns="91440" tIns="45720" rIns="91440" bIns="45720" rtlCol="0" anchor="t">
            <a:normAutofit/>
          </a:bodyPr>
          <a:lstStyle/>
          <a:p>
            <a:r>
              <a:rPr lang="en-US">
                <a:latin typeface="Arial" panose="020B0604020202020204" pitchFamily="34" charset="0"/>
                <a:cs typeface="Arial" panose="020B0604020202020204" pitchFamily="34" charset="0"/>
              </a:rPr>
              <a:t>University of Pittsburgh</a:t>
            </a:r>
          </a:p>
          <a:p>
            <a:r>
              <a:rPr lang="en-US">
                <a:latin typeface="Arial" panose="020B0604020202020204" pitchFamily="34" charset="0"/>
                <a:cs typeface="Arial" panose="020B0604020202020204" pitchFamily="34" charset="0"/>
              </a:rPr>
              <a:t>Dept. of Rehabilitation Science and Technology</a:t>
            </a:r>
            <a:endParaRPr lang="en-US">
              <a:latin typeface="Arial" panose="020B0604020202020204" pitchFamily="34" charset="0"/>
              <a:ea typeface="Calibri"/>
              <a:cs typeface="Arial" panose="020B0604020202020204" pitchFamily="34" charset="0"/>
            </a:endParaRPr>
          </a:p>
        </p:txBody>
      </p:sp>
      <p:sp>
        <p:nvSpPr>
          <p:cNvPr id="5" name="Slide Number Placeholder 4">
            <a:extLst>
              <a:ext uri="{FF2B5EF4-FFF2-40B4-BE49-F238E27FC236}">
                <a16:creationId xmlns:a16="http://schemas.microsoft.com/office/drawing/2014/main" id="{5093DAD0-015A-8045-DDCD-076880AD8EC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FE6D0DB-7C1D-4495-94DC-5D212A17A7E3}" type="slidenum">
              <a:rPr lang="en-US" smtClean="0"/>
              <a:pPr>
                <a:spcAft>
                  <a:spcPts val="600"/>
                </a:spcAft>
              </a:pPr>
              <a:t>11</a:t>
            </a:fld>
            <a:endParaRPr lang="en-US"/>
          </a:p>
        </p:txBody>
      </p:sp>
    </p:spTree>
    <p:extLst>
      <p:ext uri="{BB962C8B-B14F-4D97-AF65-F5344CB8AC3E}">
        <p14:creationId xmlns:p14="http://schemas.microsoft.com/office/powerpoint/2010/main" val="131045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Goals of the AWM Project</a:t>
            </a:r>
          </a:p>
        </p:txBody>
      </p:sp>
      <p:sp>
        <p:nvSpPr>
          <p:cNvPr id="3" name="Content Placeholder 2"/>
          <p:cNvSpPr>
            <a:spLocks noGrp="1"/>
          </p:cNvSpPr>
          <p:nvPr>
            <p:ph idx="1"/>
          </p:nvPr>
        </p:nvSpPr>
        <p:spPr>
          <a:xfrm>
            <a:off x="838199" y="1289371"/>
            <a:ext cx="11118668" cy="4887595"/>
          </a:xfrm>
        </p:spPr>
        <p:txBody>
          <a:bodyPr/>
          <a:lstStyle/>
          <a:p>
            <a:pPr>
              <a:spcBef>
                <a:spcPts val="3200"/>
              </a:spcBef>
            </a:pPr>
            <a:r>
              <a:rPr lang="en-US"/>
              <a:t>Develop reliable and accurate methods for measuring the anthropometry of wheeled mobility users.</a:t>
            </a:r>
          </a:p>
          <a:p>
            <a:pPr>
              <a:spcBef>
                <a:spcPts val="3200"/>
              </a:spcBef>
            </a:pPr>
            <a:r>
              <a:rPr lang="en-US"/>
              <a:t>Collect anthropometric data on a large sample of contemporary wheeled mobility users, especially users of powerchairs and scooters.</a:t>
            </a:r>
          </a:p>
          <a:p>
            <a:pPr>
              <a:spcBef>
                <a:spcPts val="3200"/>
              </a:spcBef>
            </a:pPr>
            <a:r>
              <a:rPr lang="en-US"/>
              <a:t>Develop a database that can serve as a foundation for a long-range research program.</a:t>
            </a:r>
          </a:p>
          <a:p>
            <a:pPr>
              <a:spcBef>
                <a:spcPts val="3200"/>
              </a:spcBef>
            </a:pPr>
            <a:r>
              <a:rPr lang="en-US"/>
              <a:t>Develop design tools and recommendations for use in technical assistance and design.</a:t>
            </a:r>
          </a:p>
          <a:p>
            <a:pPr>
              <a:spcBef>
                <a:spcPts val="3200"/>
              </a:spcBef>
            </a:pPr>
            <a:endParaRPr lang="en-US" sz="3200"/>
          </a:p>
        </p:txBody>
      </p:sp>
      <p:sp>
        <p:nvSpPr>
          <p:cNvPr id="4" name="Slide Number Placeholder 3">
            <a:extLst>
              <a:ext uri="{FF2B5EF4-FFF2-40B4-BE49-F238E27FC236}">
                <a16:creationId xmlns:a16="http://schemas.microsoft.com/office/drawing/2014/main" id="{2E7A2378-311C-4AB3-B96B-7F67D823B593}"/>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12</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644815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methods</a:t>
            </a:r>
          </a:p>
        </p:txBody>
      </p:sp>
      <p:sp>
        <p:nvSpPr>
          <p:cNvPr id="8" name="Text Box 7"/>
          <p:cNvSpPr txBox="1">
            <a:spLocks noChangeArrowheads="1"/>
          </p:cNvSpPr>
          <p:nvPr/>
        </p:nvSpPr>
        <p:spPr bwMode="auto">
          <a:xfrm>
            <a:off x="1667758" y="1126526"/>
            <a:ext cx="4139485" cy="475942"/>
          </a:xfrm>
          <a:prstGeom prst="rect">
            <a:avLst/>
          </a:prstGeom>
          <a:noFill/>
          <a:ln w="9525">
            <a:noFill/>
            <a:miter lim="800000"/>
            <a:headEnd/>
            <a:tailEnd/>
          </a:ln>
        </p:spPr>
        <p:txBody>
          <a:bodyPr wrap="square" lIns="146283" tIns="73141" rIns="146283" bIns="7314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spcBef>
                <a:spcPct val="50000"/>
              </a:spcBef>
            </a:pPr>
            <a:r>
              <a:rPr lang="en-US" sz="2133" b="1">
                <a:solidFill>
                  <a:srgbClr val="003493"/>
                </a:solidFill>
                <a:latin typeface="Arial" panose="020B0604020202020204"/>
              </a:rPr>
              <a:t>Structural measurements</a:t>
            </a:r>
          </a:p>
        </p:txBody>
      </p:sp>
      <p:pic>
        <p:nvPicPr>
          <p:cNvPr id="10" name="Picture 9" descr="Method for structural measurement&#10;&#10;Measurement of body and wheelchair dimensions using 3D point digitization."/>
          <p:cNvPicPr>
            <a:picLocks noChangeAspect="1" noChangeArrowheads="1"/>
          </p:cNvPicPr>
          <p:nvPr/>
        </p:nvPicPr>
        <p:blipFill>
          <a:blip r:embed="rId2" cstate="print"/>
          <a:srcRect/>
          <a:stretch>
            <a:fillRect/>
          </a:stretch>
        </p:blipFill>
        <p:spPr bwMode="auto">
          <a:xfrm>
            <a:off x="1844667" y="1557155"/>
            <a:ext cx="3138376" cy="4180869"/>
          </a:xfrm>
          <a:prstGeom prst="rect">
            <a:avLst/>
          </a:prstGeom>
          <a:noFill/>
          <a:ln w="9525">
            <a:noFill/>
            <a:miter lim="800000"/>
            <a:headEnd/>
            <a:tailEnd/>
          </a:ln>
        </p:spPr>
      </p:pic>
      <p:sp>
        <p:nvSpPr>
          <p:cNvPr id="11" name="Text Box 11"/>
          <p:cNvSpPr txBox="1">
            <a:spLocks noChangeArrowheads="1"/>
          </p:cNvSpPr>
          <p:nvPr/>
        </p:nvSpPr>
        <p:spPr bwMode="auto">
          <a:xfrm>
            <a:off x="6636800" y="1101309"/>
            <a:ext cx="4055304" cy="475942"/>
          </a:xfrm>
          <a:prstGeom prst="rect">
            <a:avLst/>
          </a:prstGeom>
          <a:noFill/>
          <a:ln w="9525">
            <a:noFill/>
            <a:miter lim="800000"/>
            <a:headEnd/>
            <a:tailEnd/>
          </a:ln>
        </p:spPr>
        <p:txBody>
          <a:bodyPr wrap="square" lIns="146283" tIns="73141" rIns="146283" bIns="73141">
            <a:spAutoFit/>
          </a:bodyPr>
          <a:lstStyle>
            <a:defPPr>
              <a:defRPr lang="en-US"/>
            </a:defPPr>
            <a:lvl1pPr>
              <a:spcBef>
                <a:spcPct val="50000"/>
              </a:spcBef>
              <a:defRPr sz="1600" b="1">
                <a:solidFill>
                  <a:schemeClr val="bg1"/>
                </a:solidFill>
              </a:defRPr>
            </a:lvl1pPr>
          </a:lstStyle>
          <a:p>
            <a:pPr defTabSz="609585"/>
            <a:r>
              <a:rPr lang="en-US" sz="2133">
                <a:solidFill>
                  <a:srgbClr val="003493"/>
                </a:solidFill>
                <a:latin typeface="Arial" panose="020B0604020202020204"/>
              </a:rPr>
              <a:t>Reach measurements</a:t>
            </a:r>
          </a:p>
        </p:txBody>
      </p:sp>
      <p:pic>
        <p:nvPicPr>
          <p:cNvPr id="9" name="Picture 8" descr="Measurement of maximum reach distances to different shelf heights and locations using 3D point digitization." title="Method for reach measurements"/>
          <p:cNvPicPr>
            <a:picLocks noChangeAspect="1" noChangeArrowheads="1"/>
          </p:cNvPicPr>
          <p:nvPr/>
        </p:nvPicPr>
        <p:blipFill>
          <a:blip r:embed="rId3" cstate="print"/>
          <a:srcRect/>
          <a:stretch>
            <a:fillRect/>
          </a:stretch>
        </p:blipFill>
        <p:spPr bwMode="auto">
          <a:xfrm>
            <a:off x="5417003" y="1552096"/>
            <a:ext cx="5754775" cy="4185928"/>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496CB5E8-7D3A-4195-BAFE-52DC37815615}"/>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13</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1685466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Study Sample</a:t>
            </a:r>
          </a:p>
        </p:txBody>
      </p:sp>
      <p:sp>
        <p:nvSpPr>
          <p:cNvPr id="3" name="Content Placeholder 2"/>
          <p:cNvSpPr>
            <a:spLocks noGrp="1"/>
          </p:cNvSpPr>
          <p:nvPr>
            <p:ph idx="1"/>
          </p:nvPr>
        </p:nvSpPr>
        <p:spPr>
          <a:xfrm>
            <a:off x="838200" y="1401237"/>
            <a:ext cx="10515600" cy="4775728"/>
          </a:xfrm>
        </p:spPr>
        <p:txBody>
          <a:bodyPr/>
          <a:lstStyle/>
          <a:p>
            <a:pPr>
              <a:spcBef>
                <a:spcPts val="2400"/>
              </a:spcBef>
            </a:pPr>
            <a:r>
              <a:rPr lang="en-US"/>
              <a:t>500 wheeled mobility device users </a:t>
            </a:r>
          </a:p>
          <a:p>
            <a:pPr lvl="1"/>
            <a:r>
              <a:rPr lang="en-US">
                <a:solidFill>
                  <a:schemeClr val="tx2">
                    <a:lumMod val="50000"/>
                  </a:schemeClr>
                </a:solidFill>
              </a:rPr>
              <a:t>264 (53%) men, 236 (47%) women</a:t>
            </a:r>
          </a:p>
          <a:p>
            <a:pPr lvl="1"/>
            <a:r>
              <a:rPr lang="en-US">
                <a:solidFill>
                  <a:schemeClr val="tx2">
                    <a:lumMod val="50000"/>
                  </a:schemeClr>
                </a:solidFill>
              </a:rPr>
              <a:t>277 (55%) manual chair, 189 (38%) power chair, 34 (7%) scooter users</a:t>
            </a:r>
          </a:p>
          <a:p>
            <a:pPr>
              <a:spcBef>
                <a:spcPts val="2400"/>
              </a:spcBef>
            </a:pPr>
            <a:r>
              <a:rPr lang="en-US"/>
              <a:t>Used a wheeled mobility device as the primary means of mobility</a:t>
            </a:r>
          </a:p>
          <a:p>
            <a:pPr>
              <a:spcBef>
                <a:spcPts val="2400"/>
              </a:spcBef>
            </a:pPr>
            <a:r>
              <a:rPr lang="en-US"/>
              <a:t>Diverse medical conditions: spinal cord injuries, cerebral palsy, multiple sclerosis, stroke, amputations, etc.</a:t>
            </a:r>
          </a:p>
          <a:p>
            <a:pPr>
              <a:spcBef>
                <a:spcPts val="2400"/>
              </a:spcBef>
            </a:pPr>
            <a:r>
              <a:rPr lang="en-US"/>
              <a:t>Study locations: Greater Buffalo Area-NY, Ithaca-NY, Pittsburgh-PA</a:t>
            </a:r>
          </a:p>
        </p:txBody>
      </p:sp>
      <p:sp>
        <p:nvSpPr>
          <p:cNvPr id="4" name="Slide Number Placeholder 3">
            <a:extLst>
              <a:ext uri="{FF2B5EF4-FFF2-40B4-BE49-F238E27FC236}">
                <a16:creationId xmlns:a16="http://schemas.microsoft.com/office/drawing/2014/main" id="{27C00889-240D-463F-B787-E9224DB3A358}"/>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14</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331574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7201"/>
            <a:ext cx="10440421" cy="1174451"/>
          </a:xfrm>
        </p:spPr>
        <p:txBody>
          <a:bodyPr/>
          <a:lstStyle/>
          <a:p>
            <a:r>
              <a:rPr lang="en-US"/>
              <a:t>Standards for Accessible Medical Diagnostic Equipment</a:t>
            </a:r>
          </a:p>
        </p:txBody>
      </p:sp>
      <p:sp>
        <p:nvSpPr>
          <p:cNvPr id="7" name="TextBox 2"/>
          <p:cNvSpPr txBox="1"/>
          <p:nvPr/>
        </p:nvSpPr>
        <p:spPr>
          <a:xfrm>
            <a:off x="388823" y="1948965"/>
            <a:ext cx="3620108"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r>
              <a:rPr lang="en-US" sz="1600">
                <a:solidFill>
                  <a:srgbClr val="003493"/>
                </a:solidFill>
                <a:latin typeface="Arial" panose="020B0604020202020204"/>
              </a:rPr>
              <a:t>Device dimensions for sizing weight scales</a:t>
            </a:r>
          </a:p>
        </p:txBody>
      </p:sp>
      <p:pic>
        <p:nvPicPr>
          <p:cNvPr id="6" name="Picture 5" descr="Person using a power wheelchair positioned on the weight scale" title="Accessible weight scal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389" y="2564518"/>
            <a:ext cx="3246260" cy="31214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7"/>
          <p:cNvSpPr txBox="1"/>
          <p:nvPr/>
        </p:nvSpPr>
        <p:spPr>
          <a:xfrm>
            <a:off x="4392017" y="1743814"/>
            <a:ext cx="4031911"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r>
              <a:rPr lang="en-US" sz="1600">
                <a:solidFill>
                  <a:srgbClr val="003493"/>
                </a:solidFill>
                <a:latin typeface="Arial" panose="020B0604020202020204"/>
              </a:rPr>
              <a:t>Knee-toe clearances and chest height for mammography machines</a:t>
            </a:r>
          </a:p>
        </p:txBody>
      </p:sp>
      <p:pic>
        <p:nvPicPr>
          <p:cNvPr id="4" name="Picture 3" descr="Three-dimensional view of a mammography machine showing features and minimum dimensions required by the proposed Standards." title="Knee-Toe clearances at a mammography mach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2017" y="2208659"/>
            <a:ext cx="3856465" cy="39788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6"/>
          <p:cNvSpPr txBox="1"/>
          <p:nvPr/>
        </p:nvSpPr>
        <p:spPr>
          <a:xfrm>
            <a:off x="8928159" y="1897365"/>
            <a:ext cx="3034455"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r>
              <a:rPr lang="en-US" sz="1600">
                <a:solidFill>
                  <a:srgbClr val="003493"/>
                </a:solidFill>
                <a:latin typeface="Arial" panose="020B0604020202020204"/>
              </a:rPr>
              <a:t>Occupied seat height ranges for side transfers</a:t>
            </a:r>
          </a:p>
        </p:txBody>
      </p:sp>
      <p:pic>
        <p:nvPicPr>
          <p:cNvPr id="5" name="Picture 4" descr="Person transferring from a manual wheelchair to an exam chair." title="Side transf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09296" y="2845037"/>
            <a:ext cx="2142049" cy="283821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2FE247F-74DA-4F02-87FA-40F9AB071B1F}"/>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15</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2079426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Occupied Seat Heights</a:t>
            </a:r>
          </a:p>
        </p:txBody>
      </p:sp>
      <p:sp>
        <p:nvSpPr>
          <p:cNvPr id="3" name="Content Placeholder 2"/>
          <p:cNvSpPr>
            <a:spLocks noGrp="1"/>
          </p:cNvSpPr>
          <p:nvPr>
            <p:ph idx="1"/>
          </p:nvPr>
        </p:nvSpPr>
        <p:spPr>
          <a:xfrm>
            <a:off x="838199" y="1095711"/>
            <a:ext cx="11046807" cy="4351339"/>
          </a:xfrm>
        </p:spPr>
        <p:txBody>
          <a:bodyPr/>
          <a:lstStyle/>
          <a:p>
            <a:r>
              <a:rPr lang="en-US" sz="2133"/>
              <a:t>Distribution of occupied seat heights in the original </a:t>
            </a:r>
            <a:r>
              <a:rPr lang="en-US" sz="2133" err="1"/>
              <a:t>IDeA</a:t>
            </a:r>
            <a:r>
              <a:rPr lang="en-US" sz="2133"/>
              <a:t> Center AWM dataset</a:t>
            </a:r>
          </a:p>
          <a:p>
            <a:r>
              <a:rPr lang="en-US" sz="2133"/>
              <a:t>Diverse seat heights between and within manual and powered wheelchairs (n = 466)</a:t>
            </a:r>
          </a:p>
        </p:txBody>
      </p:sp>
      <p:pic>
        <p:nvPicPr>
          <p:cNvPr id="4" name="Picture 3" descr="Boxplot of occupied seat height in inches for manual and powered wheelchair users in the IDeA Center study.&#10;&#10;Long caption: Boxplot for the original unweighted occupied seat height (inches) depicting the median (represented by a thick black horizontal line), interquartile range (25th to 75th percentile indicated by box length), and minimum and maximum values (whiskers) stratified by device type (manual vs. powered), gender (men vs. women), and age category (older vs. younger). Statistical outliers indicated by dots are values that exceed 1.5 times the box length."/>
          <p:cNvPicPr/>
          <p:nvPr/>
        </p:nvPicPr>
        <p:blipFill>
          <a:blip r:embed="rId2" cstate="screen">
            <a:extLst>
              <a:ext uri="{28A0092B-C50C-407E-A947-70E740481C1C}">
                <a14:useLocalDpi xmlns:a14="http://schemas.microsoft.com/office/drawing/2010/main"/>
              </a:ext>
            </a:extLst>
          </a:blip>
          <a:stretch>
            <a:fillRect/>
          </a:stretch>
        </p:blipFill>
        <p:spPr>
          <a:xfrm>
            <a:off x="2571081" y="1981200"/>
            <a:ext cx="7924800" cy="4876800"/>
          </a:xfrm>
          <a:prstGeom prst="rect">
            <a:avLst/>
          </a:prstGeom>
        </p:spPr>
      </p:pic>
      <p:sp>
        <p:nvSpPr>
          <p:cNvPr id="5" name="Slide Number Placeholder 4">
            <a:extLst>
              <a:ext uri="{FF2B5EF4-FFF2-40B4-BE49-F238E27FC236}">
                <a16:creationId xmlns:a16="http://schemas.microsoft.com/office/drawing/2014/main" id="{283FFFF7-3FA7-4B7F-846A-ED4B80487923}"/>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16</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1368644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Demographic Proportions: </a:t>
            </a:r>
            <a:br>
              <a:rPr lang="en-US"/>
            </a:br>
            <a:r>
              <a:rPr lang="en-US"/>
              <a:t>Study Sample vs. National Estimates </a:t>
            </a:r>
          </a:p>
        </p:txBody>
      </p:sp>
      <p:graphicFrame>
        <p:nvGraphicFramePr>
          <p:cNvPr id="4" name="Content Placeholder 3"/>
          <p:cNvGraphicFramePr>
            <a:graphicFrameLocks noGrp="1"/>
          </p:cNvGraphicFramePr>
          <p:nvPr>
            <p:ph idx="1"/>
          </p:nvPr>
        </p:nvGraphicFramePr>
        <p:xfrm>
          <a:off x="1102190" y="2451334"/>
          <a:ext cx="10148306" cy="2489452"/>
        </p:xfrm>
        <a:graphic>
          <a:graphicData uri="http://schemas.openxmlformats.org/drawingml/2006/table">
            <a:tbl>
              <a:tblPr firstRow="1" lastRow="1" bandRow="1">
                <a:tableStyleId>{073A0DAA-6AF3-43AB-8588-CEC1D06C72B9}</a:tableStyleId>
              </a:tblPr>
              <a:tblGrid>
                <a:gridCol w="1087632">
                  <a:extLst>
                    <a:ext uri="{9D8B030D-6E8A-4147-A177-3AD203B41FA5}">
                      <a16:colId xmlns:a16="http://schemas.microsoft.com/office/drawing/2014/main" val="3465618312"/>
                    </a:ext>
                  </a:extLst>
                </a:gridCol>
                <a:gridCol w="1087632">
                  <a:extLst>
                    <a:ext uri="{9D8B030D-6E8A-4147-A177-3AD203B41FA5}">
                      <a16:colId xmlns:a16="http://schemas.microsoft.com/office/drawing/2014/main" val="192438417"/>
                    </a:ext>
                  </a:extLst>
                </a:gridCol>
                <a:gridCol w="1470948">
                  <a:extLst>
                    <a:ext uri="{9D8B030D-6E8A-4147-A177-3AD203B41FA5}">
                      <a16:colId xmlns:a16="http://schemas.microsoft.com/office/drawing/2014/main" val="3310280634"/>
                    </a:ext>
                  </a:extLst>
                </a:gridCol>
                <a:gridCol w="1250287">
                  <a:extLst>
                    <a:ext uri="{9D8B030D-6E8A-4147-A177-3AD203B41FA5}">
                      <a16:colId xmlns:a16="http://schemas.microsoft.com/office/drawing/2014/main" val="1266907507"/>
                    </a:ext>
                  </a:extLst>
                </a:gridCol>
                <a:gridCol w="1244297">
                  <a:extLst>
                    <a:ext uri="{9D8B030D-6E8A-4147-A177-3AD203B41FA5}">
                      <a16:colId xmlns:a16="http://schemas.microsoft.com/office/drawing/2014/main" val="1553585563"/>
                    </a:ext>
                  </a:extLst>
                </a:gridCol>
                <a:gridCol w="315015">
                  <a:extLst>
                    <a:ext uri="{9D8B030D-6E8A-4147-A177-3AD203B41FA5}">
                      <a16:colId xmlns:a16="http://schemas.microsoft.com/office/drawing/2014/main" val="2897308903"/>
                    </a:ext>
                  </a:extLst>
                </a:gridCol>
                <a:gridCol w="1262865">
                  <a:extLst>
                    <a:ext uri="{9D8B030D-6E8A-4147-A177-3AD203B41FA5}">
                      <a16:colId xmlns:a16="http://schemas.microsoft.com/office/drawing/2014/main" val="2100771269"/>
                    </a:ext>
                  </a:extLst>
                </a:gridCol>
                <a:gridCol w="1201659">
                  <a:extLst>
                    <a:ext uri="{9D8B030D-6E8A-4147-A177-3AD203B41FA5}">
                      <a16:colId xmlns:a16="http://schemas.microsoft.com/office/drawing/2014/main" val="298975071"/>
                    </a:ext>
                  </a:extLst>
                </a:gridCol>
                <a:gridCol w="1227971">
                  <a:extLst>
                    <a:ext uri="{9D8B030D-6E8A-4147-A177-3AD203B41FA5}">
                      <a16:colId xmlns:a16="http://schemas.microsoft.com/office/drawing/2014/main" val="857838060"/>
                    </a:ext>
                  </a:extLst>
                </a:gridCol>
              </a:tblGrid>
              <a:tr h="355636">
                <a:tc gridSpan="2">
                  <a:txBody>
                    <a:bodyPr/>
                    <a:lstStyle/>
                    <a:p>
                      <a:pPr marL="0" marR="0" algn="ctr">
                        <a:lnSpc>
                          <a:spcPct val="150000"/>
                        </a:lnSpc>
                        <a:spcBef>
                          <a:spcPts val="0"/>
                        </a:spcBef>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noFill/>
                  </a:tcPr>
                </a:tc>
                <a:tc hMerge="1">
                  <a:txBody>
                    <a:bodyPr/>
                    <a:lstStyle/>
                    <a:p>
                      <a:pPr marL="0" marR="0" algn="ctr">
                        <a:lnSpc>
                          <a:spcPct val="150000"/>
                        </a:lnSpc>
                        <a:spcBef>
                          <a:spcPts val="0"/>
                        </a:spcBef>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gn="ctr">
                        <a:lnSpc>
                          <a:spcPct val="150000"/>
                        </a:lnSpc>
                        <a:spcBef>
                          <a:spcPts val="0"/>
                        </a:spcBef>
                        <a:spcAft>
                          <a:spcPts val="600"/>
                        </a:spcAft>
                      </a:pPr>
                      <a:r>
                        <a:rPr lang="en-US" sz="1600" b="1" kern="1200" err="1">
                          <a:solidFill>
                            <a:schemeClr val="lt1"/>
                          </a:solidFill>
                          <a:effectLst/>
                        </a:rPr>
                        <a:t>IDeA</a:t>
                      </a:r>
                      <a:r>
                        <a:rPr lang="en-US" sz="1600" b="1" kern="1200">
                          <a:solidFill>
                            <a:schemeClr val="lt1"/>
                          </a:solidFill>
                          <a:effectLst/>
                        </a:rPr>
                        <a:t> Center Study Sample (original)</a:t>
                      </a:r>
                      <a:endParaRPr lang="en-US" sz="1600" b="1" kern="1200">
                        <a:solidFill>
                          <a:schemeClr val="lt1"/>
                        </a:solidFill>
                        <a:effectLst/>
                        <a:latin typeface="+mn-lt"/>
                        <a:ea typeface="Calibri" panose="020F0502020204030204" pitchFamily="34" charset="0"/>
                        <a:cs typeface="Times New Roman" panose="02020603050405020304" pitchFamily="18" charset="0"/>
                      </a:endParaRPr>
                    </a:p>
                  </a:txBody>
                  <a:tcPr marT="0" marB="0" anchor="ctr"/>
                </a:tc>
                <a:tc hMerge="1">
                  <a:txBody>
                    <a:bodyPr/>
                    <a:lstStyle/>
                    <a:p>
                      <a:pPr marL="0" marR="0" algn="ctr">
                        <a:lnSpc>
                          <a:spcPct val="150000"/>
                        </a:lnSpc>
                        <a:spcBef>
                          <a:spcPts val="0"/>
                        </a:spcBef>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50000"/>
                        </a:lnSpc>
                        <a:spcBef>
                          <a:spcPts val="0"/>
                        </a:spcBef>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60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noFill/>
                  </a:tcPr>
                </a:tc>
                <a:tc gridSpan="3">
                  <a:txBody>
                    <a:bodyPr/>
                    <a:lstStyle/>
                    <a:p>
                      <a:pPr marL="0" marR="0" algn="ctr">
                        <a:lnSpc>
                          <a:spcPct val="150000"/>
                        </a:lnSpc>
                        <a:spcBef>
                          <a:spcPts val="0"/>
                        </a:spcBef>
                        <a:spcAft>
                          <a:spcPts val="600"/>
                        </a:spcAft>
                      </a:pPr>
                      <a:r>
                        <a:rPr lang="en-US" sz="1600">
                          <a:effectLst/>
                        </a:rPr>
                        <a:t>1994-97 NHIS-D Proportions (target)</a:t>
                      </a:r>
                      <a:endParaRPr lang="en-US" sz="1600">
                        <a:effectLst/>
                        <a:latin typeface="+mn-lt"/>
                        <a:ea typeface="Calibri" panose="020F0502020204030204" pitchFamily="34" charset="0"/>
                        <a:cs typeface="Times New Roman" panose="02020603050405020304" pitchFamily="18" charset="0"/>
                      </a:endParaRPr>
                    </a:p>
                  </a:txBody>
                  <a:tcPr marT="0" marB="0" anchor="ctr"/>
                </a:tc>
                <a:tc hMerge="1">
                  <a:txBody>
                    <a:bodyPr/>
                    <a:lstStyle/>
                    <a:p>
                      <a:pPr marL="0" marR="0" algn="ctr">
                        <a:lnSpc>
                          <a:spcPct val="150000"/>
                        </a:lnSpc>
                        <a:spcBef>
                          <a:spcPts val="0"/>
                        </a:spcBef>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50000"/>
                        </a:lnSpc>
                        <a:spcBef>
                          <a:spcPts val="0"/>
                        </a:spcBef>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1246083"/>
                  </a:ext>
                </a:extLst>
              </a:tr>
              <a:tr h="355636">
                <a:tc>
                  <a:txBody>
                    <a:bodyPr/>
                    <a:lstStyle/>
                    <a:p>
                      <a:pPr marL="0" marR="0" algn="ctr">
                        <a:lnSpc>
                          <a:spcPct val="150000"/>
                        </a:lnSpc>
                        <a:spcBef>
                          <a:spcPts val="0"/>
                        </a:spcBef>
                        <a:spcAft>
                          <a:spcPts val="0"/>
                        </a:spcAft>
                      </a:pPr>
                      <a:r>
                        <a:rPr lang="en-US" sz="1500" b="1">
                          <a:effectLst/>
                        </a:rPr>
                        <a:t>Age</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Gender</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Manual</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Powered</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Total</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Manual</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Powered</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Total</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69546812"/>
                  </a:ext>
                </a:extLst>
              </a:tr>
              <a:tr h="355636">
                <a:tc>
                  <a:txBody>
                    <a:bodyPr/>
                    <a:lstStyle/>
                    <a:p>
                      <a:pPr marL="0" marR="0" algn="ctr">
                        <a:lnSpc>
                          <a:spcPct val="150000"/>
                        </a:lnSpc>
                        <a:spcBef>
                          <a:spcPts val="0"/>
                        </a:spcBef>
                        <a:spcAft>
                          <a:spcPts val="0"/>
                        </a:spcAft>
                      </a:pPr>
                      <a:r>
                        <a:rPr lang="en-US" sz="1500" b="1">
                          <a:effectLst/>
                        </a:rPr>
                        <a:t>18-64</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Men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23.0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16.7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39.7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17.6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20.5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521443319"/>
                  </a:ext>
                </a:extLst>
              </a:tr>
              <a:tr h="355636">
                <a:tc>
                  <a:txBody>
                    <a:bodyPr/>
                    <a:lstStyle/>
                    <a:p>
                      <a:pPr>
                        <a:lnSpc>
                          <a:spcPct val="107000"/>
                        </a:lnSpc>
                      </a:pPr>
                      <a:endParaRPr lang="en-US" sz="1500" b="1">
                        <a:effectLst/>
                        <a:latin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Women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13.3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12.4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25.8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18.6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3.0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21.6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703504892"/>
                  </a:ext>
                </a:extLst>
              </a:tr>
              <a:tr h="355636">
                <a:tc>
                  <a:txBody>
                    <a:bodyPr/>
                    <a:lstStyle/>
                    <a:p>
                      <a:pPr marL="0" marR="0" algn="ctr">
                        <a:lnSpc>
                          <a:spcPct val="150000"/>
                        </a:lnSpc>
                        <a:spcBef>
                          <a:spcPts val="0"/>
                        </a:spcBef>
                        <a:spcAft>
                          <a:spcPts val="0"/>
                        </a:spcAft>
                      </a:pPr>
                      <a:r>
                        <a:rPr lang="en-US" sz="1500" b="1">
                          <a:effectLst/>
                        </a:rPr>
                        <a:t>65+</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Men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8.6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4.7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13.3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18.8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19.8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641758400"/>
                  </a:ext>
                </a:extLst>
              </a:tr>
              <a:tr h="355636">
                <a:tc>
                  <a:txBody>
                    <a:bodyPr/>
                    <a:lstStyle/>
                    <a:p>
                      <a:pPr>
                        <a:lnSpc>
                          <a:spcPct val="107000"/>
                        </a:lnSpc>
                      </a:pPr>
                      <a:endParaRPr lang="en-US" sz="1500" b="1">
                        <a:effectLst/>
                        <a:latin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Women</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14.6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6.7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21.2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36.1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38.1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68659774"/>
                  </a:ext>
                </a:extLst>
              </a:tr>
              <a:tr h="355636">
                <a:tc gridSpan="2">
                  <a:txBody>
                    <a:bodyPr/>
                    <a:lstStyle/>
                    <a:p>
                      <a:pPr marL="0" marR="0" algn="ctr">
                        <a:lnSpc>
                          <a:spcPct val="150000"/>
                        </a:lnSpc>
                        <a:spcBef>
                          <a:spcPts val="0"/>
                        </a:spcBef>
                        <a:spcAft>
                          <a:spcPts val="0"/>
                        </a:spcAft>
                      </a:pPr>
                      <a:r>
                        <a:rPr lang="en-US" sz="1500" b="1">
                          <a:effectLst/>
                        </a:rPr>
                        <a:t>Total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hMerge="1">
                  <a:txBody>
                    <a:bodyPr/>
                    <a:lstStyle/>
                    <a:p>
                      <a:endParaRPr lang="en-US"/>
                    </a:p>
                  </a:txBody>
                  <a:tcPr/>
                </a:tc>
                <a:tc>
                  <a:txBody>
                    <a:bodyPr/>
                    <a:lstStyle/>
                    <a:p>
                      <a:pPr marL="0" marR="0" algn="ctr">
                        <a:lnSpc>
                          <a:spcPct val="150000"/>
                        </a:lnSpc>
                        <a:spcBef>
                          <a:spcPts val="0"/>
                        </a:spcBef>
                        <a:spcAft>
                          <a:spcPts val="0"/>
                        </a:spcAft>
                      </a:pPr>
                      <a:r>
                        <a:rPr lang="en-US" sz="1500">
                          <a:effectLst/>
                        </a:rPr>
                        <a:t>59.4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40.6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100.0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noFill/>
                  </a:tcPr>
                </a:tc>
                <a:tc>
                  <a:txBody>
                    <a:bodyPr/>
                    <a:lstStyle/>
                    <a:p>
                      <a:pPr marL="0" marR="0" algn="ctr">
                        <a:lnSpc>
                          <a:spcPct val="150000"/>
                        </a:lnSpc>
                        <a:spcBef>
                          <a:spcPts val="0"/>
                        </a:spcBef>
                        <a:spcAft>
                          <a:spcPts val="0"/>
                        </a:spcAft>
                      </a:pPr>
                      <a:r>
                        <a:rPr lang="en-US" sz="1500">
                          <a:effectLst/>
                        </a:rPr>
                        <a:t>91.1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8.8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100.0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581647878"/>
                  </a:ext>
                </a:extLst>
              </a:tr>
            </a:tbl>
          </a:graphicData>
        </a:graphic>
      </p:graphicFrame>
      <p:sp>
        <p:nvSpPr>
          <p:cNvPr id="9" name="Rounded Rectangle 8"/>
          <p:cNvSpPr/>
          <p:nvPr/>
        </p:nvSpPr>
        <p:spPr>
          <a:xfrm>
            <a:off x="5262733" y="5486958"/>
            <a:ext cx="5034683" cy="681789"/>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1600">
                <a:solidFill>
                  <a:srgbClr val="FF0000"/>
                </a:solidFill>
                <a:latin typeface="Verdana" panose="020B0604030504040204" pitchFamily="34" charset="0"/>
                <a:ea typeface="Verdana" panose="020B0604030504040204" pitchFamily="34" charset="0"/>
              </a:rPr>
              <a:t>A deliberate oversampling of powered wheelchair users in the </a:t>
            </a:r>
            <a:r>
              <a:rPr lang="en-US" sz="1600" err="1">
                <a:solidFill>
                  <a:srgbClr val="FF0000"/>
                </a:solidFill>
                <a:latin typeface="Verdana" panose="020B0604030504040204" pitchFamily="34" charset="0"/>
                <a:ea typeface="Verdana" panose="020B0604030504040204" pitchFamily="34" charset="0"/>
              </a:rPr>
              <a:t>IDeA</a:t>
            </a:r>
            <a:r>
              <a:rPr lang="en-US" sz="1600">
                <a:solidFill>
                  <a:srgbClr val="FF0000"/>
                </a:solidFill>
                <a:latin typeface="Verdana" panose="020B0604030504040204" pitchFamily="34" charset="0"/>
                <a:ea typeface="Verdana" panose="020B0604030504040204" pitchFamily="34" charset="0"/>
              </a:rPr>
              <a:t> Center study</a:t>
            </a:r>
          </a:p>
        </p:txBody>
      </p:sp>
      <p:sp>
        <p:nvSpPr>
          <p:cNvPr id="12" name="TextBox 11"/>
          <p:cNvSpPr txBox="1"/>
          <p:nvPr/>
        </p:nvSpPr>
        <p:spPr>
          <a:xfrm>
            <a:off x="838199" y="1582426"/>
            <a:ext cx="8096487" cy="420564"/>
          </a:xfrm>
          <a:prstGeom prst="rect">
            <a:avLst/>
          </a:prstGeom>
          <a:noFill/>
        </p:spPr>
        <p:txBody>
          <a:bodyPr wrap="square" rtlCol="0">
            <a:spAutoFit/>
          </a:bodyPr>
          <a:lstStyle/>
          <a:p>
            <a:pPr defTabSz="609585"/>
            <a:r>
              <a:rPr lang="en-US" sz="2133">
                <a:solidFill>
                  <a:srgbClr val="003493"/>
                </a:solidFill>
                <a:latin typeface="Arial" panose="020B0604020202020204"/>
              </a:rPr>
              <a:t>Note: These proportions intentionally exclude scooter users.</a:t>
            </a:r>
          </a:p>
        </p:txBody>
      </p:sp>
      <p:sp>
        <p:nvSpPr>
          <p:cNvPr id="5" name="Speech Bubble: Oval 4" descr="Red circle around 40.6 total percent powered wheelchair ">
            <a:extLst>
              <a:ext uri="{FF2B5EF4-FFF2-40B4-BE49-F238E27FC236}">
                <a16:creationId xmlns:a16="http://schemas.microsoft.com/office/drawing/2014/main" id="{2FC65895-F491-4039-9C59-495070C817B4}"/>
              </a:ext>
            </a:extLst>
          </p:cNvPr>
          <p:cNvSpPr/>
          <p:nvPr/>
        </p:nvSpPr>
        <p:spPr>
          <a:xfrm>
            <a:off x="4911918" y="4654440"/>
            <a:ext cx="890231" cy="306073"/>
          </a:xfrm>
          <a:prstGeom prst="wedgeEllipseCallout">
            <a:avLst>
              <a:gd name="adj1" fmla="val 55187"/>
              <a:gd name="adj2" fmla="val 19709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3" name="Speech Bubble: Oval 12" descr="Red circle around 8.8">
            <a:extLst>
              <a:ext uri="{FF2B5EF4-FFF2-40B4-BE49-F238E27FC236}">
                <a16:creationId xmlns:a16="http://schemas.microsoft.com/office/drawing/2014/main" id="{3CA2A05B-F6C6-4A90-959F-8BDC6EDD5E19}"/>
              </a:ext>
            </a:extLst>
          </p:cNvPr>
          <p:cNvSpPr/>
          <p:nvPr/>
        </p:nvSpPr>
        <p:spPr>
          <a:xfrm>
            <a:off x="8934687" y="4634706"/>
            <a:ext cx="890231" cy="345543"/>
          </a:xfrm>
          <a:prstGeom prst="wedgeEllipseCallout">
            <a:avLst>
              <a:gd name="adj1" fmla="val -22650"/>
              <a:gd name="adj2" fmla="val 171676"/>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3" name="Slide Number Placeholder 2">
            <a:extLst>
              <a:ext uri="{FF2B5EF4-FFF2-40B4-BE49-F238E27FC236}">
                <a16:creationId xmlns:a16="http://schemas.microsoft.com/office/drawing/2014/main" id="{7E4823A4-1E5D-4D9C-A340-D7EDA4D35D14}"/>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17</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256558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785"/>
            <a:ext cx="10515600" cy="1174451"/>
          </a:xfrm>
        </p:spPr>
        <p:txBody>
          <a:bodyPr/>
          <a:lstStyle/>
          <a:p>
            <a:r>
              <a:rPr lang="en-US" sz="3200"/>
              <a:t>Overview of the Resampling Methodology</a:t>
            </a:r>
          </a:p>
        </p:txBody>
      </p:sp>
      <p:sp>
        <p:nvSpPr>
          <p:cNvPr id="4" name="Flowchart: Magnetic Disk 3">
            <a:extLst>
              <a:ext uri="{C183D7F6-B498-43B3-948B-1728B52AA6E4}">
                <adec:decorative xmlns:adec="http://schemas.microsoft.com/office/drawing/2017/decorative" val="1"/>
              </a:ext>
            </a:extLst>
          </p:cNvPr>
          <p:cNvSpPr/>
          <p:nvPr/>
        </p:nvSpPr>
        <p:spPr>
          <a:xfrm>
            <a:off x="554945" y="3190942"/>
            <a:ext cx="1227608" cy="882868"/>
          </a:xfrm>
          <a:prstGeom prst="flowChartMagneticDisk">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5" name="TextBox 4"/>
          <p:cNvSpPr txBox="1"/>
          <p:nvPr/>
        </p:nvSpPr>
        <p:spPr>
          <a:xfrm>
            <a:off x="54653" y="4084494"/>
            <a:ext cx="2228192" cy="584775"/>
          </a:xfrm>
          <a:prstGeom prst="rect">
            <a:avLst/>
          </a:prstGeom>
          <a:noFill/>
        </p:spPr>
        <p:txBody>
          <a:bodyPr wrap="square" rtlCol="0">
            <a:spAutoFit/>
          </a:bodyPr>
          <a:lstStyle/>
          <a:p>
            <a:pPr algn="ctr" defTabSz="609585"/>
            <a:r>
              <a:rPr lang="en-US" sz="1600" b="1">
                <a:solidFill>
                  <a:srgbClr val="003493"/>
                </a:solidFill>
                <a:latin typeface="Arial" panose="020B0604020202020204"/>
              </a:rPr>
              <a:t>Original </a:t>
            </a:r>
            <a:r>
              <a:rPr lang="en-US" sz="1600" b="1" err="1">
                <a:solidFill>
                  <a:srgbClr val="003493"/>
                </a:solidFill>
                <a:latin typeface="Arial" panose="020B0604020202020204"/>
              </a:rPr>
              <a:t>IDeA</a:t>
            </a:r>
            <a:r>
              <a:rPr lang="en-US" sz="1600" b="1">
                <a:solidFill>
                  <a:srgbClr val="003493"/>
                </a:solidFill>
                <a:latin typeface="Arial" panose="020B0604020202020204"/>
              </a:rPr>
              <a:t> Center sample, N = 466</a:t>
            </a:r>
          </a:p>
        </p:txBody>
      </p:sp>
      <p:sp>
        <p:nvSpPr>
          <p:cNvPr id="6" name="Left Brace 5">
            <a:extLst>
              <a:ext uri="{C183D7F6-B498-43B3-948B-1728B52AA6E4}">
                <adec:decorative xmlns:adec="http://schemas.microsoft.com/office/drawing/2017/decorative" val="1"/>
              </a:ext>
            </a:extLst>
          </p:cNvPr>
          <p:cNvSpPr/>
          <p:nvPr/>
        </p:nvSpPr>
        <p:spPr>
          <a:xfrm>
            <a:off x="2207173" y="1349529"/>
            <a:ext cx="340536" cy="461334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09585"/>
            <a:endParaRPr lang="en-US" sz="2400">
              <a:solidFill>
                <a:srgbClr val="FFFFFF"/>
              </a:solidFill>
              <a:latin typeface="Arial" panose="020B0604020202020204"/>
            </a:endParaRPr>
          </a:p>
        </p:txBody>
      </p:sp>
      <p:sp>
        <p:nvSpPr>
          <p:cNvPr id="58" name="TextBox 57"/>
          <p:cNvSpPr txBox="1"/>
          <p:nvPr/>
        </p:nvSpPr>
        <p:spPr>
          <a:xfrm>
            <a:off x="2171665" y="965142"/>
            <a:ext cx="2228192" cy="338554"/>
          </a:xfrm>
          <a:prstGeom prst="rect">
            <a:avLst/>
          </a:prstGeom>
          <a:noFill/>
        </p:spPr>
        <p:txBody>
          <a:bodyPr wrap="square" rtlCol="0">
            <a:spAutoFit/>
          </a:bodyPr>
          <a:lstStyle/>
          <a:p>
            <a:pPr algn="ctr" defTabSz="609585"/>
            <a:r>
              <a:rPr lang="en-US" sz="1600" b="1">
                <a:solidFill>
                  <a:srgbClr val="003493"/>
                </a:solidFill>
                <a:latin typeface="Arial" panose="020B0604020202020204"/>
              </a:rPr>
              <a:t>8 sub-groups</a:t>
            </a:r>
          </a:p>
        </p:txBody>
      </p:sp>
      <p:sp>
        <p:nvSpPr>
          <p:cNvPr id="8" name="Flowchart: Magnetic Disk 7"/>
          <p:cNvSpPr/>
          <p:nvPr/>
        </p:nvSpPr>
        <p:spPr>
          <a:xfrm>
            <a:off x="2694853" y="1392195"/>
            <a:ext cx="1181364" cy="495463"/>
          </a:xfrm>
          <a:prstGeom prst="flowChartMagneticDisk">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800" b="1">
                <a:solidFill>
                  <a:srgbClr val="003493"/>
                </a:solidFill>
                <a:latin typeface="Arial" panose="020B0604020202020204"/>
              </a:rPr>
              <a:t>Manual, Men, Younger</a:t>
            </a:r>
          </a:p>
        </p:txBody>
      </p:sp>
      <p:sp>
        <p:nvSpPr>
          <p:cNvPr id="12" name="Flowchart: Magnetic Disk 11"/>
          <p:cNvSpPr/>
          <p:nvPr/>
        </p:nvSpPr>
        <p:spPr>
          <a:xfrm>
            <a:off x="2694853" y="1961155"/>
            <a:ext cx="1181364" cy="460429"/>
          </a:xfrm>
          <a:prstGeom prst="flowChartMagneticDisk">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800" b="1">
                <a:solidFill>
                  <a:srgbClr val="003493"/>
                </a:solidFill>
                <a:latin typeface="Arial" panose="020B0604020202020204"/>
              </a:rPr>
              <a:t>Manual, Men, Older</a:t>
            </a:r>
          </a:p>
        </p:txBody>
      </p:sp>
      <p:sp>
        <p:nvSpPr>
          <p:cNvPr id="13" name="Flowchart: Magnetic Disk 12"/>
          <p:cNvSpPr/>
          <p:nvPr/>
        </p:nvSpPr>
        <p:spPr>
          <a:xfrm>
            <a:off x="2694853" y="2495082"/>
            <a:ext cx="1181364" cy="523489"/>
          </a:xfrm>
          <a:prstGeom prst="flowChartMagneticDisk">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800" b="1">
                <a:solidFill>
                  <a:srgbClr val="003493"/>
                </a:solidFill>
                <a:latin typeface="Arial" panose="020B0604020202020204"/>
              </a:rPr>
              <a:t>Manual, Women, Younger</a:t>
            </a:r>
          </a:p>
        </p:txBody>
      </p:sp>
      <p:sp>
        <p:nvSpPr>
          <p:cNvPr id="14" name="Flowchart: Magnetic Disk 13"/>
          <p:cNvSpPr/>
          <p:nvPr/>
        </p:nvSpPr>
        <p:spPr>
          <a:xfrm>
            <a:off x="2694851" y="3092069"/>
            <a:ext cx="1181364" cy="523489"/>
          </a:xfrm>
          <a:prstGeom prst="flowChartMagneticDisk">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800" b="1">
                <a:solidFill>
                  <a:srgbClr val="003493"/>
                </a:solidFill>
                <a:latin typeface="Arial" panose="020B0604020202020204"/>
              </a:rPr>
              <a:t>Manual, Women, Older</a:t>
            </a:r>
          </a:p>
        </p:txBody>
      </p:sp>
      <p:sp>
        <p:nvSpPr>
          <p:cNvPr id="15" name="Flowchart: Magnetic Disk 14"/>
          <p:cNvSpPr/>
          <p:nvPr/>
        </p:nvSpPr>
        <p:spPr>
          <a:xfrm>
            <a:off x="2694854" y="3739506"/>
            <a:ext cx="1181364" cy="495463"/>
          </a:xfrm>
          <a:prstGeom prst="flowChartMagneticDisk">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800" b="1">
                <a:solidFill>
                  <a:srgbClr val="003493"/>
                </a:solidFill>
                <a:latin typeface="Arial" panose="020B0604020202020204"/>
              </a:rPr>
              <a:t>Power, Men, Younger</a:t>
            </a:r>
          </a:p>
        </p:txBody>
      </p:sp>
      <p:sp>
        <p:nvSpPr>
          <p:cNvPr id="16" name="Flowchart: Magnetic Disk 15"/>
          <p:cNvSpPr/>
          <p:nvPr/>
        </p:nvSpPr>
        <p:spPr>
          <a:xfrm>
            <a:off x="2694854" y="4308466"/>
            <a:ext cx="1181364" cy="460429"/>
          </a:xfrm>
          <a:prstGeom prst="flowChartMagneticDisk">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800" b="1">
                <a:solidFill>
                  <a:srgbClr val="003493"/>
                </a:solidFill>
                <a:latin typeface="Arial" panose="020B0604020202020204"/>
              </a:rPr>
              <a:t>Power, Men, Older</a:t>
            </a:r>
          </a:p>
        </p:txBody>
      </p:sp>
      <p:sp>
        <p:nvSpPr>
          <p:cNvPr id="17" name="Flowchart: Magnetic Disk 16"/>
          <p:cNvSpPr/>
          <p:nvPr/>
        </p:nvSpPr>
        <p:spPr>
          <a:xfrm>
            <a:off x="2694854" y="4842393"/>
            <a:ext cx="1181364" cy="523489"/>
          </a:xfrm>
          <a:prstGeom prst="flowChartMagneticDisk">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800" b="1">
                <a:solidFill>
                  <a:srgbClr val="003493"/>
                </a:solidFill>
                <a:latin typeface="Arial" panose="020B0604020202020204"/>
              </a:rPr>
              <a:t>Power, Women, Younger</a:t>
            </a:r>
          </a:p>
        </p:txBody>
      </p:sp>
      <p:sp>
        <p:nvSpPr>
          <p:cNvPr id="18" name="Flowchart: Magnetic Disk 17"/>
          <p:cNvSpPr/>
          <p:nvPr/>
        </p:nvSpPr>
        <p:spPr>
          <a:xfrm>
            <a:off x="2694853" y="5439380"/>
            <a:ext cx="1181364" cy="523489"/>
          </a:xfrm>
          <a:prstGeom prst="flowChartMagneticDisk">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800" b="1">
                <a:solidFill>
                  <a:srgbClr val="003493"/>
                </a:solidFill>
                <a:latin typeface="Arial" panose="020B0604020202020204"/>
              </a:rPr>
              <a:t>Power, Women, Older</a:t>
            </a:r>
          </a:p>
        </p:txBody>
      </p:sp>
      <p:sp>
        <p:nvSpPr>
          <p:cNvPr id="20" name="Left Brace 19">
            <a:extLst>
              <a:ext uri="{C183D7F6-B498-43B3-948B-1728B52AA6E4}">
                <adec:decorative xmlns:adec="http://schemas.microsoft.com/office/drawing/2017/decorative" val="1"/>
              </a:ext>
            </a:extLst>
          </p:cNvPr>
          <p:cNvSpPr/>
          <p:nvPr/>
        </p:nvSpPr>
        <p:spPr>
          <a:xfrm flipH="1">
            <a:off x="4064747" y="1325705"/>
            <a:ext cx="400813" cy="461334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09585"/>
            <a:endParaRPr lang="en-US" sz="2400">
              <a:solidFill>
                <a:srgbClr val="FFFFFF"/>
              </a:solidFill>
              <a:latin typeface="Arial" panose="020B0604020202020204"/>
            </a:endParaRPr>
          </a:p>
        </p:txBody>
      </p:sp>
      <p:sp>
        <p:nvSpPr>
          <p:cNvPr id="19" name="TextBox 18"/>
          <p:cNvSpPr txBox="1"/>
          <p:nvPr/>
        </p:nvSpPr>
        <p:spPr>
          <a:xfrm>
            <a:off x="4140271" y="3143555"/>
            <a:ext cx="2257423" cy="1221168"/>
          </a:xfrm>
          <a:prstGeom prst="rect">
            <a:avLst/>
          </a:prstGeom>
          <a:noFill/>
        </p:spPr>
        <p:txBody>
          <a:bodyPr wrap="square" rtlCol="0">
            <a:spAutoFit/>
          </a:bodyPr>
          <a:lstStyle/>
          <a:p>
            <a:pPr algn="ctr" defTabSz="609585"/>
            <a:r>
              <a:rPr lang="en-US" sz="1467" b="1">
                <a:solidFill>
                  <a:srgbClr val="003493"/>
                </a:solidFill>
                <a:latin typeface="Arial" panose="020B0604020202020204"/>
              </a:rPr>
              <a:t>Perform random selections with replacement by subgroup as per NHIS-D proportions</a:t>
            </a:r>
          </a:p>
        </p:txBody>
      </p:sp>
      <p:sp>
        <p:nvSpPr>
          <p:cNvPr id="21" name="Right Arrow 20">
            <a:extLst>
              <a:ext uri="{C183D7F6-B498-43B3-948B-1728B52AA6E4}">
                <adec:decorative xmlns:adec="http://schemas.microsoft.com/office/drawing/2017/decorative" val="1"/>
              </a:ext>
            </a:extLst>
          </p:cNvPr>
          <p:cNvSpPr/>
          <p:nvPr/>
        </p:nvSpPr>
        <p:spPr>
          <a:xfrm rot="18358562" flipV="1">
            <a:off x="5506086" y="2449639"/>
            <a:ext cx="1602924" cy="60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23" name="Group 22">
            <a:extLst>
              <a:ext uri="{C183D7F6-B498-43B3-948B-1728B52AA6E4}">
                <adec:decorative xmlns:adec="http://schemas.microsoft.com/office/drawing/2017/decorative" val="1"/>
              </a:ext>
            </a:extLst>
          </p:cNvPr>
          <p:cNvGrpSpPr/>
          <p:nvPr/>
        </p:nvGrpSpPr>
        <p:grpSpPr>
          <a:xfrm>
            <a:off x="6397694" y="1190930"/>
            <a:ext cx="2468549" cy="903889"/>
            <a:chOff x="4589160" y="1115616"/>
            <a:chExt cx="1851412" cy="677917"/>
          </a:xfrm>
        </p:grpSpPr>
        <p:pic>
          <p:nvPicPr>
            <p:cNvPr id="1026" name="Picture 2" descr="How to make medical devices safely and efficiently using process controls –  Jason Ian Partin"/>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884618" y="1115616"/>
              <a:ext cx="1555954" cy="6779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589160" y="1273413"/>
              <a:ext cx="908320" cy="238575"/>
            </a:xfrm>
            <a:prstGeom prst="rect">
              <a:avLst/>
            </a:prstGeom>
            <a:noFill/>
          </p:spPr>
          <p:txBody>
            <a:bodyPr wrap="square" rtlCol="0">
              <a:spAutoFit/>
            </a:bodyPr>
            <a:lstStyle/>
            <a:p>
              <a:pPr algn="ctr" defTabSz="609585"/>
              <a:r>
                <a:rPr lang="en-US" sz="1467" b="1">
                  <a:solidFill>
                    <a:srgbClr val="003493"/>
                  </a:solidFill>
                  <a:latin typeface="Arial" panose="020B0604020202020204"/>
                </a:rPr>
                <a:t>N</a:t>
              </a:r>
              <a:r>
                <a:rPr lang="en-US" sz="1467" b="1" baseline="-25000">
                  <a:solidFill>
                    <a:srgbClr val="003493"/>
                  </a:solidFill>
                  <a:latin typeface="Arial" panose="020B0604020202020204"/>
                </a:rPr>
                <a:t>1</a:t>
              </a:r>
              <a:r>
                <a:rPr lang="en-US" sz="1467" b="1">
                  <a:solidFill>
                    <a:srgbClr val="003493"/>
                  </a:solidFill>
                  <a:latin typeface="Arial" panose="020B0604020202020204"/>
                </a:rPr>
                <a:t> = 500</a:t>
              </a:r>
            </a:p>
          </p:txBody>
        </p:sp>
      </p:grpSp>
      <p:grpSp>
        <p:nvGrpSpPr>
          <p:cNvPr id="26" name="Group 25">
            <a:extLst>
              <a:ext uri="{C183D7F6-B498-43B3-948B-1728B52AA6E4}">
                <adec:decorative xmlns:adec="http://schemas.microsoft.com/office/drawing/2017/decorative" val="1"/>
              </a:ext>
            </a:extLst>
          </p:cNvPr>
          <p:cNvGrpSpPr/>
          <p:nvPr/>
        </p:nvGrpSpPr>
        <p:grpSpPr>
          <a:xfrm>
            <a:off x="6374512" y="2320706"/>
            <a:ext cx="2468549" cy="903890"/>
            <a:chOff x="4589160" y="1115616"/>
            <a:chExt cx="1851412" cy="677917"/>
          </a:xfrm>
        </p:grpSpPr>
        <p:pic>
          <p:nvPicPr>
            <p:cNvPr id="27" name="Picture 2" descr="How to make medical devices safely and efficiently using process controls –  Jason Ian Partin"/>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884618" y="1115616"/>
              <a:ext cx="1555954" cy="67791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589160" y="1261325"/>
              <a:ext cx="908320" cy="238575"/>
            </a:xfrm>
            <a:prstGeom prst="rect">
              <a:avLst/>
            </a:prstGeom>
            <a:noFill/>
          </p:spPr>
          <p:txBody>
            <a:bodyPr wrap="square" rtlCol="0">
              <a:spAutoFit/>
            </a:bodyPr>
            <a:lstStyle/>
            <a:p>
              <a:pPr algn="ctr" defTabSz="609585"/>
              <a:r>
                <a:rPr lang="en-US" sz="1467" b="1">
                  <a:solidFill>
                    <a:srgbClr val="003493"/>
                  </a:solidFill>
                  <a:latin typeface="Arial" panose="020B0604020202020204"/>
                </a:rPr>
                <a:t>N</a:t>
              </a:r>
              <a:r>
                <a:rPr lang="en-US" sz="1467" b="1" baseline="-25000">
                  <a:solidFill>
                    <a:srgbClr val="003493"/>
                  </a:solidFill>
                  <a:latin typeface="Arial" panose="020B0604020202020204"/>
                </a:rPr>
                <a:t>2</a:t>
              </a:r>
              <a:r>
                <a:rPr lang="en-US" sz="1467" b="1">
                  <a:solidFill>
                    <a:srgbClr val="003493"/>
                  </a:solidFill>
                  <a:latin typeface="Arial" panose="020B0604020202020204"/>
                </a:rPr>
                <a:t> = 500</a:t>
              </a:r>
            </a:p>
          </p:txBody>
        </p:sp>
      </p:grpSp>
      <p:grpSp>
        <p:nvGrpSpPr>
          <p:cNvPr id="29" name="Group 28">
            <a:extLst>
              <a:ext uri="{C183D7F6-B498-43B3-948B-1728B52AA6E4}">
                <adec:decorative xmlns:adec="http://schemas.microsoft.com/office/drawing/2017/decorative" val="1"/>
              </a:ext>
            </a:extLst>
          </p:cNvPr>
          <p:cNvGrpSpPr/>
          <p:nvPr/>
        </p:nvGrpSpPr>
        <p:grpSpPr>
          <a:xfrm>
            <a:off x="6358641" y="3499476"/>
            <a:ext cx="2453928" cy="903889"/>
            <a:chOff x="4600126" y="1115616"/>
            <a:chExt cx="1840446" cy="677917"/>
          </a:xfrm>
        </p:grpSpPr>
        <p:pic>
          <p:nvPicPr>
            <p:cNvPr id="30" name="Picture 2" descr="How to make medical devices safely and efficiently using process controls –  Jason Ian Partin"/>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884618" y="1115616"/>
              <a:ext cx="1555954" cy="67791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600126" y="1233397"/>
              <a:ext cx="908320" cy="238575"/>
            </a:xfrm>
            <a:prstGeom prst="rect">
              <a:avLst/>
            </a:prstGeom>
            <a:noFill/>
          </p:spPr>
          <p:txBody>
            <a:bodyPr wrap="square" rtlCol="0">
              <a:spAutoFit/>
            </a:bodyPr>
            <a:lstStyle/>
            <a:p>
              <a:pPr algn="ctr" defTabSz="609585"/>
              <a:r>
                <a:rPr lang="en-US" sz="1467" b="1">
                  <a:solidFill>
                    <a:srgbClr val="003493"/>
                  </a:solidFill>
                  <a:latin typeface="Arial" panose="020B0604020202020204"/>
                </a:rPr>
                <a:t>N</a:t>
              </a:r>
              <a:r>
                <a:rPr lang="en-US" sz="1467" b="1" baseline="-25000">
                  <a:solidFill>
                    <a:srgbClr val="003493"/>
                  </a:solidFill>
                  <a:latin typeface="Arial" panose="020B0604020202020204"/>
                </a:rPr>
                <a:t>3</a:t>
              </a:r>
              <a:r>
                <a:rPr lang="en-US" sz="1467" b="1">
                  <a:solidFill>
                    <a:srgbClr val="003493"/>
                  </a:solidFill>
                  <a:latin typeface="Arial" panose="020B0604020202020204"/>
                </a:rPr>
                <a:t> = 500</a:t>
              </a:r>
            </a:p>
          </p:txBody>
        </p:sp>
      </p:grpSp>
      <p:grpSp>
        <p:nvGrpSpPr>
          <p:cNvPr id="32" name="Group 31">
            <a:extLst>
              <a:ext uri="{C183D7F6-B498-43B3-948B-1728B52AA6E4}">
                <adec:decorative xmlns:adec="http://schemas.microsoft.com/office/drawing/2017/decorative" val="1"/>
              </a:ext>
            </a:extLst>
          </p:cNvPr>
          <p:cNvGrpSpPr/>
          <p:nvPr/>
        </p:nvGrpSpPr>
        <p:grpSpPr>
          <a:xfrm>
            <a:off x="6341639" y="5299334"/>
            <a:ext cx="2524604" cy="903889"/>
            <a:chOff x="4547119" y="1115616"/>
            <a:chExt cx="1893453" cy="677917"/>
          </a:xfrm>
        </p:grpSpPr>
        <p:pic>
          <p:nvPicPr>
            <p:cNvPr id="33" name="Picture 2" descr="How to make medical devices safely and efficiently using process controls –  Jason Ian Partin"/>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884618" y="1115616"/>
              <a:ext cx="1555954" cy="6779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4547119" y="1273413"/>
              <a:ext cx="908320" cy="238575"/>
            </a:xfrm>
            <a:prstGeom prst="rect">
              <a:avLst/>
            </a:prstGeom>
            <a:noFill/>
          </p:spPr>
          <p:txBody>
            <a:bodyPr wrap="square" rtlCol="0">
              <a:spAutoFit/>
            </a:bodyPr>
            <a:lstStyle/>
            <a:p>
              <a:pPr algn="ctr" defTabSz="609585"/>
              <a:r>
                <a:rPr lang="en-US" sz="1467" b="1">
                  <a:solidFill>
                    <a:srgbClr val="003493"/>
                  </a:solidFill>
                  <a:latin typeface="Arial" panose="020B0604020202020204"/>
                </a:rPr>
                <a:t>N</a:t>
              </a:r>
              <a:r>
                <a:rPr lang="en-US" sz="1467" b="1" baseline="-25000">
                  <a:solidFill>
                    <a:srgbClr val="003493"/>
                  </a:solidFill>
                  <a:latin typeface="Arial" panose="020B0604020202020204"/>
                </a:rPr>
                <a:t>100</a:t>
              </a:r>
              <a:r>
                <a:rPr lang="en-US" sz="1467" b="1">
                  <a:solidFill>
                    <a:srgbClr val="003493"/>
                  </a:solidFill>
                  <a:latin typeface="Arial" panose="020B0604020202020204"/>
                </a:rPr>
                <a:t> = 500</a:t>
              </a:r>
            </a:p>
          </p:txBody>
        </p:sp>
      </p:grpSp>
      <p:grpSp>
        <p:nvGrpSpPr>
          <p:cNvPr id="35" name="Group 34">
            <a:extLst>
              <a:ext uri="{C183D7F6-B498-43B3-948B-1728B52AA6E4}">
                <adec:decorative xmlns:adec="http://schemas.microsoft.com/office/drawing/2017/decorative" val="1"/>
              </a:ext>
            </a:extLst>
          </p:cNvPr>
          <p:cNvGrpSpPr/>
          <p:nvPr/>
        </p:nvGrpSpPr>
        <p:grpSpPr>
          <a:xfrm>
            <a:off x="7635895" y="4569224"/>
            <a:ext cx="73935" cy="612592"/>
            <a:chOff x="5689085" y="3525035"/>
            <a:chExt cx="55451" cy="459444"/>
          </a:xfrm>
        </p:grpSpPr>
        <p:sp>
          <p:nvSpPr>
            <p:cNvPr id="25" name="Rectangle 24"/>
            <p:cNvSpPr/>
            <p:nvPr/>
          </p:nvSpPr>
          <p:spPr>
            <a:xfrm>
              <a:off x="5694614" y="3525035"/>
              <a:ext cx="45719" cy="51636"/>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36" name="Rectangle 35"/>
            <p:cNvSpPr/>
            <p:nvPr/>
          </p:nvSpPr>
          <p:spPr>
            <a:xfrm>
              <a:off x="5689085" y="3626987"/>
              <a:ext cx="45719" cy="51636"/>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37" name="Rectangle 36"/>
            <p:cNvSpPr/>
            <p:nvPr/>
          </p:nvSpPr>
          <p:spPr>
            <a:xfrm>
              <a:off x="5696714" y="3732092"/>
              <a:ext cx="45719" cy="51636"/>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38" name="Rectangle 37"/>
            <p:cNvSpPr/>
            <p:nvPr/>
          </p:nvSpPr>
          <p:spPr>
            <a:xfrm>
              <a:off x="5694612" y="3827738"/>
              <a:ext cx="45719" cy="51636"/>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39" name="Rectangle 38"/>
            <p:cNvSpPr/>
            <p:nvPr/>
          </p:nvSpPr>
          <p:spPr>
            <a:xfrm>
              <a:off x="5698817" y="3932843"/>
              <a:ext cx="45719" cy="51636"/>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sp>
        <p:nvSpPr>
          <p:cNvPr id="40" name="Right Arrow 39">
            <a:extLst>
              <a:ext uri="{C183D7F6-B498-43B3-948B-1728B52AA6E4}">
                <adec:decorative xmlns:adec="http://schemas.microsoft.com/office/drawing/2017/decorative" val="1"/>
              </a:ext>
            </a:extLst>
          </p:cNvPr>
          <p:cNvSpPr/>
          <p:nvPr/>
        </p:nvSpPr>
        <p:spPr>
          <a:xfrm rot="19790993" flipV="1">
            <a:off x="6067798" y="3243817"/>
            <a:ext cx="547681" cy="60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41" name="Right Arrow 40">
            <a:extLst>
              <a:ext uri="{C183D7F6-B498-43B3-948B-1728B52AA6E4}">
                <adec:decorative xmlns:adec="http://schemas.microsoft.com/office/drawing/2017/decorative" val="1"/>
              </a:ext>
            </a:extLst>
          </p:cNvPr>
          <p:cNvSpPr/>
          <p:nvPr/>
        </p:nvSpPr>
        <p:spPr>
          <a:xfrm rot="1047361" flipV="1">
            <a:off x="6052965" y="3891486"/>
            <a:ext cx="651921" cy="60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43" name="Right Arrow 42">
            <a:extLst>
              <a:ext uri="{C183D7F6-B498-43B3-948B-1728B52AA6E4}">
                <adec:decorative xmlns:adec="http://schemas.microsoft.com/office/drawing/2017/decorative" val="1"/>
              </a:ext>
            </a:extLst>
          </p:cNvPr>
          <p:cNvSpPr/>
          <p:nvPr/>
        </p:nvSpPr>
        <p:spPr>
          <a:xfrm rot="3293278" flipV="1">
            <a:off x="5611511" y="4814821"/>
            <a:ext cx="1442023" cy="60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44" name="Group 43" descr="Compute statistics percentiles image"/>
          <p:cNvGrpSpPr/>
          <p:nvPr/>
        </p:nvGrpSpPr>
        <p:grpSpPr>
          <a:xfrm>
            <a:off x="8409091" y="1332648"/>
            <a:ext cx="1819655" cy="738664"/>
            <a:chOff x="6348362" y="999486"/>
            <a:chExt cx="1364741" cy="553998"/>
          </a:xfrm>
        </p:grpSpPr>
        <p:sp>
          <p:nvSpPr>
            <p:cNvPr id="42" name="Right Arrow 41"/>
            <p:cNvSpPr/>
            <p:nvPr/>
          </p:nvSpPr>
          <p:spPr>
            <a:xfrm>
              <a:off x="6348362" y="1218253"/>
              <a:ext cx="397291" cy="63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45" name="TextBox 44"/>
            <p:cNvSpPr txBox="1"/>
            <p:nvPr/>
          </p:nvSpPr>
          <p:spPr>
            <a:xfrm>
              <a:off x="6517259" y="999486"/>
              <a:ext cx="1195844" cy="553998"/>
            </a:xfrm>
            <a:prstGeom prst="rect">
              <a:avLst/>
            </a:prstGeom>
            <a:noFill/>
          </p:spPr>
          <p:txBody>
            <a:bodyPr wrap="square" rtlCol="0">
              <a:spAutoFit/>
            </a:bodyPr>
            <a:lstStyle/>
            <a:p>
              <a:pPr algn="ctr" defTabSz="609585"/>
              <a:r>
                <a:rPr lang="en-US" sz="1400" b="1">
                  <a:solidFill>
                    <a:srgbClr val="003493"/>
                  </a:solidFill>
                  <a:latin typeface="Arial" panose="020B0604020202020204"/>
                </a:rPr>
                <a:t>Compute statistics, percentiles</a:t>
              </a:r>
            </a:p>
          </p:txBody>
        </p:sp>
      </p:grpSp>
      <p:grpSp>
        <p:nvGrpSpPr>
          <p:cNvPr id="47" name="Group 46">
            <a:extLst>
              <a:ext uri="{C183D7F6-B498-43B3-948B-1728B52AA6E4}">
                <adec:decorative xmlns:adec="http://schemas.microsoft.com/office/drawing/2017/decorative" val="1"/>
              </a:ext>
            </a:extLst>
          </p:cNvPr>
          <p:cNvGrpSpPr/>
          <p:nvPr/>
        </p:nvGrpSpPr>
        <p:grpSpPr>
          <a:xfrm>
            <a:off x="8415946" y="2467370"/>
            <a:ext cx="1819655" cy="738664"/>
            <a:chOff x="6348362" y="999486"/>
            <a:chExt cx="1364741" cy="553998"/>
          </a:xfrm>
        </p:grpSpPr>
        <p:sp>
          <p:nvSpPr>
            <p:cNvPr id="48" name="Right Arrow 47"/>
            <p:cNvSpPr/>
            <p:nvPr/>
          </p:nvSpPr>
          <p:spPr>
            <a:xfrm>
              <a:off x="6348362" y="1218253"/>
              <a:ext cx="397291" cy="63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49" name="TextBox 48"/>
            <p:cNvSpPr txBox="1"/>
            <p:nvPr/>
          </p:nvSpPr>
          <p:spPr>
            <a:xfrm>
              <a:off x="6517259" y="999486"/>
              <a:ext cx="1195844" cy="553998"/>
            </a:xfrm>
            <a:prstGeom prst="rect">
              <a:avLst/>
            </a:prstGeom>
            <a:noFill/>
          </p:spPr>
          <p:txBody>
            <a:bodyPr wrap="square" rtlCol="0">
              <a:spAutoFit/>
            </a:bodyPr>
            <a:lstStyle/>
            <a:p>
              <a:pPr algn="ctr" defTabSz="609585"/>
              <a:r>
                <a:rPr lang="en-US" sz="1400" b="1">
                  <a:solidFill>
                    <a:srgbClr val="003493"/>
                  </a:solidFill>
                  <a:latin typeface="Arial" panose="020B0604020202020204"/>
                </a:rPr>
                <a:t>Compute statistics, percentiles</a:t>
              </a:r>
            </a:p>
          </p:txBody>
        </p:sp>
      </p:grpSp>
      <p:grpSp>
        <p:nvGrpSpPr>
          <p:cNvPr id="50" name="Group 49">
            <a:extLst>
              <a:ext uri="{C183D7F6-B498-43B3-948B-1728B52AA6E4}">
                <adec:decorative xmlns:adec="http://schemas.microsoft.com/office/drawing/2017/decorative" val="1"/>
              </a:ext>
            </a:extLst>
          </p:cNvPr>
          <p:cNvGrpSpPr/>
          <p:nvPr/>
        </p:nvGrpSpPr>
        <p:grpSpPr>
          <a:xfrm>
            <a:off x="8415946" y="3672424"/>
            <a:ext cx="1819655" cy="738664"/>
            <a:chOff x="6348362" y="999486"/>
            <a:chExt cx="1364741" cy="553998"/>
          </a:xfrm>
        </p:grpSpPr>
        <p:sp>
          <p:nvSpPr>
            <p:cNvPr id="51" name="Right Arrow 50"/>
            <p:cNvSpPr/>
            <p:nvPr/>
          </p:nvSpPr>
          <p:spPr>
            <a:xfrm>
              <a:off x="6348362" y="1218253"/>
              <a:ext cx="397291" cy="63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52" name="TextBox 51"/>
            <p:cNvSpPr txBox="1"/>
            <p:nvPr/>
          </p:nvSpPr>
          <p:spPr>
            <a:xfrm>
              <a:off x="6517259" y="999486"/>
              <a:ext cx="1195844" cy="553998"/>
            </a:xfrm>
            <a:prstGeom prst="rect">
              <a:avLst/>
            </a:prstGeom>
            <a:noFill/>
          </p:spPr>
          <p:txBody>
            <a:bodyPr wrap="square" rtlCol="0">
              <a:spAutoFit/>
            </a:bodyPr>
            <a:lstStyle/>
            <a:p>
              <a:pPr algn="ctr" defTabSz="609585"/>
              <a:r>
                <a:rPr lang="en-US" sz="1400" b="1">
                  <a:solidFill>
                    <a:srgbClr val="003493"/>
                  </a:solidFill>
                  <a:latin typeface="Arial" panose="020B0604020202020204"/>
                </a:rPr>
                <a:t>Compute statistics, percentiles</a:t>
              </a:r>
            </a:p>
          </p:txBody>
        </p:sp>
      </p:grpSp>
      <p:grpSp>
        <p:nvGrpSpPr>
          <p:cNvPr id="53" name="Group 52">
            <a:extLst>
              <a:ext uri="{C183D7F6-B498-43B3-948B-1728B52AA6E4}">
                <adec:decorative xmlns:adec="http://schemas.microsoft.com/office/drawing/2017/decorative" val="1"/>
              </a:ext>
            </a:extLst>
          </p:cNvPr>
          <p:cNvGrpSpPr/>
          <p:nvPr/>
        </p:nvGrpSpPr>
        <p:grpSpPr>
          <a:xfrm>
            <a:off x="8464483" y="5417875"/>
            <a:ext cx="1819655" cy="738664"/>
            <a:chOff x="6348362" y="999486"/>
            <a:chExt cx="1364741" cy="553998"/>
          </a:xfrm>
        </p:grpSpPr>
        <p:sp>
          <p:nvSpPr>
            <p:cNvPr id="54" name="Right Arrow 53"/>
            <p:cNvSpPr/>
            <p:nvPr/>
          </p:nvSpPr>
          <p:spPr>
            <a:xfrm>
              <a:off x="6348362" y="1218253"/>
              <a:ext cx="397291" cy="63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55" name="TextBox 54"/>
            <p:cNvSpPr txBox="1"/>
            <p:nvPr/>
          </p:nvSpPr>
          <p:spPr>
            <a:xfrm>
              <a:off x="6517259" y="999486"/>
              <a:ext cx="1195844" cy="553998"/>
            </a:xfrm>
            <a:prstGeom prst="rect">
              <a:avLst/>
            </a:prstGeom>
            <a:noFill/>
          </p:spPr>
          <p:txBody>
            <a:bodyPr wrap="square" rtlCol="0">
              <a:spAutoFit/>
            </a:bodyPr>
            <a:lstStyle/>
            <a:p>
              <a:pPr algn="ctr" defTabSz="609585"/>
              <a:r>
                <a:rPr lang="en-US" sz="1400" b="1">
                  <a:solidFill>
                    <a:srgbClr val="003493"/>
                  </a:solidFill>
                  <a:latin typeface="Arial" panose="020B0604020202020204"/>
                </a:rPr>
                <a:t>Compute statistics, percentiles</a:t>
              </a:r>
            </a:p>
          </p:txBody>
        </p:sp>
      </p:grpSp>
      <p:sp>
        <p:nvSpPr>
          <p:cNvPr id="56" name="Left Brace 55">
            <a:extLst>
              <a:ext uri="{C183D7F6-B498-43B3-948B-1728B52AA6E4}">
                <adec:decorative xmlns:adec="http://schemas.microsoft.com/office/drawing/2017/decorative" val="1"/>
              </a:ext>
            </a:extLst>
          </p:cNvPr>
          <p:cNvSpPr/>
          <p:nvPr/>
        </p:nvSpPr>
        <p:spPr>
          <a:xfrm flipH="1">
            <a:off x="10004651" y="1365753"/>
            <a:ext cx="400813" cy="482156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09585"/>
            <a:endParaRPr lang="en-US" sz="2400">
              <a:solidFill>
                <a:srgbClr val="FFFFFF"/>
              </a:solidFill>
              <a:latin typeface="Arial" panose="020B0604020202020204"/>
            </a:endParaRPr>
          </a:p>
        </p:txBody>
      </p:sp>
      <p:sp>
        <p:nvSpPr>
          <p:cNvPr id="57" name="TextBox 56"/>
          <p:cNvSpPr txBox="1"/>
          <p:nvPr/>
        </p:nvSpPr>
        <p:spPr>
          <a:xfrm>
            <a:off x="10156522" y="3277460"/>
            <a:ext cx="1997401" cy="995401"/>
          </a:xfrm>
          <a:prstGeom prst="rect">
            <a:avLst/>
          </a:prstGeom>
          <a:noFill/>
        </p:spPr>
        <p:txBody>
          <a:bodyPr wrap="square" rtlCol="0">
            <a:spAutoFit/>
          </a:bodyPr>
          <a:lstStyle/>
          <a:p>
            <a:pPr algn="ctr" defTabSz="609585"/>
            <a:r>
              <a:rPr lang="en-US" sz="1467" b="1">
                <a:solidFill>
                  <a:srgbClr val="003493"/>
                </a:solidFill>
                <a:latin typeface="Arial" panose="020B0604020202020204"/>
              </a:rPr>
              <a:t>Compute averages of the statistics and percentiles over all 100 samples</a:t>
            </a:r>
          </a:p>
        </p:txBody>
      </p:sp>
      <p:sp>
        <p:nvSpPr>
          <p:cNvPr id="3" name="Slide Number Placeholder 2">
            <a:extLst>
              <a:ext uri="{FF2B5EF4-FFF2-40B4-BE49-F238E27FC236}">
                <a16:creationId xmlns:a16="http://schemas.microsoft.com/office/drawing/2014/main" id="{1CB2CD2F-8C3A-4000-8F97-5FDE45A62520}"/>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18</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296030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8" grpId="0"/>
      <p:bldP spid="8" grpId="0" animBg="1"/>
      <p:bldP spid="12" grpId="0" animBg="1"/>
      <p:bldP spid="13" grpId="0" animBg="1"/>
      <p:bldP spid="14" grpId="0" animBg="1"/>
      <p:bldP spid="15" grpId="0" animBg="1"/>
      <p:bldP spid="16" grpId="0" animBg="1"/>
      <p:bldP spid="17" grpId="0" animBg="1"/>
      <p:bldP spid="18" grpId="0" animBg="1"/>
      <p:bldP spid="20" grpId="0" animBg="1"/>
      <p:bldP spid="19" grpId="0"/>
      <p:bldP spid="21" grpId="0" animBg="1"/>
      <p:bldP spid="40" grpId="0" animBg="1"/>
      <p:bldP spid="41" grpId="0" animBg="1"/>
      <p:bldP spid="43" grpId="0" animBg="1"/>
      <p:bldP spid="56" grpId="0" animBg="1"/>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Percentile Plot: </a:t>
            </a:r>
            <a:r>
              <a:rPr lang="en-US" sz="2400"/>
              <a:t>Proportionally Weighted Seat Heights </a:t>
            </a:r>
          </a:p>
        </p:txBody>
      </p:sp>
      <p:pic>
        <p:nvPicPr>
          <p:cNvPr id="25" name="Content Placeholder 24" descr="chart showing Percentile Plot proportionally weighted seat heights showing 100 percent of manual and powered wheelchairs data points at the 42percentile of wheelchair users at 19 inches, 21 percent at 18 inches and 4.5 percent at 17 inches.">
            <a:extLst>
              <a:ext uri="{FF2B5EF4-FFF2-40B4-BE49-F238E27FC236}">
                <a16:creationId xmlns:a16="http://schemas.microsoft.com/office/drawing/2014/main" id="{01466669-898E-F7B6-8573-77C277D7A5A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8095" y="1129553"/>
            <a:ext cx="9927687" cy="4959792"/>
          </a:xfrm>
        </p:spPr>
      </p:pic>
      <p:sp>
        <p:nvSpPr>
          <p:cNvPr id="3" name="Slide Number Placeholder 2">
            <a:extLst>
              <a:ext uri="{FF2B5EF4-FFF2-40B4-BE49-F238E27FC236}">
                <a16:creationId xmlns:a16="http://schemas.microsoft.com/office/drawing/2014/main" id="{A9A0122E-EF57-4B63-9B51-B9C53AE2B42B}"/>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19</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3880071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C074-357C-4A30-BBE3-11C7E695C83E}"/>
              </a:ext>
            </a:extLst>
          </p:cNvPr>
          <p:cNvSpPr>
            <a:spLocks noGrp="1"/>
          </p:cNvSpPr>
          <p:nvPr>
            <p:ph type="ctrTitle"/>
          </p:nvPr>
        </p:nvSpPr>
        <p:spPr>
          <a:xfrm>
            <a:off x="4595804" y="483381"/>
            <a:ext cx="7027817" cy="5483786"/>
          </a:xfrm>
        </p:spPr>
        <p:txBody>
          <a:bodyPr>
            <a:normAutofit fontScale="90000"/>
          </a:bodyPr>
          <a:lstStyle/>
          <a:p>
            <a:br>
              <a:rPr lang="en-US"/>
            </a:br>
            <a:br>
              <a:rPr lang="en-US">
                <a:latin typeface="Arial"/>
              </a:rPr>
            </a:br>
            <a:br>
              <a:rPr lang="en-US">
                <a:latin typeface="Arial"/>
              </a:rPr>
            </a:br>
            <a:br>
              <a:rPr lang="en-US">
                <a:latin typeface="Arial"/>
              </a:rPr>
            </a:br>
            <a:br>
              <a:rPr lang="en-US">
                <a:latin typeface="Arial"/>
              </a:rPr>
            </a:br>
            <a:br>
              <a:rPr lang="en-US">
                <a:latin typeface="Arial"/>
              </a:rPr>
            </a:br>
            <a:r>
              <a:rPr lang="en-US">
                <a:latin typeface="Arial"/>
                <a:cs typeface="Arial"/>
              </a:rPr>
              <a:t>U.S. Access Board</a:t>
            </a:r>
            <a:br>
              <a:rPr lang="en-US">
                <a:latin typeface="Arial"/>
              </a:rPr>
            </a:br>
            <a:br>
              <a:rPr lang="en-US">
                <a:latin typeface="Arial"/>
              </a:rPr>
            </a:br>
            <a:r>
              <a:rPr lang="en-US" sz="4900">
                <a:latin typeface="Arial"/>
                <a:cs typeface="Arial"/>
              </a:rPr>
              <a:t>Medical Diagnostic Equipment:</a:t>
            </a:r>
            <a:br>
              <a:rPr lang="en-US" sz="4900">
                <a:latin typeface="Arial"/>
              </a:rPr>
            </a:br>
            <a:r>
              <a:rPr lang="en-US" sz="4900">
                <a:latin typeface="Arial"/>
                <a:cs typeface="Arial"/>
              </a:rPr>
              <a:t>Low Transfer Height </a:t>
            </a:r>
            <a:br>
              <a:rPr lang="en-US" sz="4900">
                <a:latin typeface="Arial"/>
              </a:rPr>
            </a:br>
            <a:br>
              <a:rPr lang="en-US">
                <a:latin typeface="Arial"/>
              </a:rPr>
            </a:br>
            <a:r>
              <a:rPr lang="en-US" sz="4400">
                <a:latin typeface="Arial"/>
                <a:cs typeface="Arial"/>
              </a:rPr>
              <a:t>Public Information Meeting</a:t>
            </a:r>
            <a:br>
              <a:rPr lang="en-US" sz="4400">
                <a:latin typeface="Arial"/>
              </a:rPr>
            </a:br>
            <a:r>
              <a:rPr lang="en-US" sz="4400">
                <a:latin typeface="Arial"/>
                <a:cs typeface="Arial"/>
              </a:rPr>
              <a:t>May 12, 2022</a:t>
            </a:r>
            <a:endParaRPr lang="en-US">
              <a:latin typeface="Arial"/>
              <a:cs typeface="Arial"/>
            </a:endParaRPr>
          </a:p>
        </p:txBody>
      </p:sp>
      <p:sp>
        <p:nvSpPr>
          <p:cNvPr id="3" name="Slide Number Placeholder 2">
            <a:extLst>
              <a:ext uri="{FF2B5EF4-FFF2-40B4-BE49-F238E27FC236}">
                <a16:creationId xmlns:a16="http://schemas.microsoft.com/office/drawing/2014/main" id="{0EA04A01-19D0-9E3D-9DBD-A56CBFCED9BF}"/>
              </a:ext>
            </a:extLst>
          </p:cNvPr>
          <p:cNvSpPr>
            <a:spLocks noGrp="1"/>
          </p:cNvSpPr>
          <p:nvPr>
            <p:ph type="sldNum" sz="quarter" idx="12"/>
          </p:nvPr>
        </p:nvSpPr>
        <p:spPr/>
        <p:txBody>
          <a:bodyPr/>
          <a:lstStyle/>
          <a:p>
            <a:fld id="{EFE6D0DB-7C1D-4495-94DC-5D212A17A7E3}" type="slidenum">
              <a:rPr lang="en-US" smtClean="0"/>
              <a:t>2</a:t>
            </a:fld>
            <a:endParaRPr lang="en-US"/>
          </a:p>
        </p:txBody>
      </p:sp>
    </p:spTree>
    <p:extLst>
      <p:ext uri="{BB962C8B-B14F-4D97-AF65-F5344CB8AC3E}">
        <p14:creationId xmlns:p14="http://schemas.microsoft.com/office/powerpoint/2010/main" val="94644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787"/>
            <a:ext cx="11134520" cy="1174451"/>
          </a:xfrm>
        </p:spPr>
        <p:txBody>
          <a:bodyPr/>
          <a:lstStyle/>
          <a:p>
            <a:r>
              <a:rPr lang="en-US" sz="3200"/>
              <a:t>Exploring Changes in Demographic Proportions</a:t>
            </a:r>
            <a:endParaRPr lang="en-US" sz="2133"/>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8127369"/>
              </p:ext>
            </p:extLst>
          </p:nvPr>
        </p:nvGraphicFramePr>
        <p:xfrm>
          <a:off x="619867" y="1926763"/>
          <a:ext cx="10824404" cy="3403820"/>
        </p:xfrm>
        <a:graphic>
          <a:graphicData uri="http://schemas.openxmlformats.org/drawingml/2006/table">
            <a:tbl>
              <a:tblPr firstRow="1" lastRow="1" bandRow="1">
                <a:tableStyleId>{073A0DAA-6AF3-43AB-8588-CEC1D06C72B9}</a:tableStyleId>
              </a:tblPr>
              <a:tblGrid>
                <a:gridCol w="902008">
                  <a:extLst>
                    <a:ext uri="{9D8B030D-6E8A-4147-A177-3AD203B41FA5}">
                      <a16:colId xmlns:a16="http://schemas.microsoft.com/office/drawing/2014/main" val="3465618312"/>
                    </a:ext>
                  </a:extLst>
                </a:gridCol>
                <a:gridCol w="902008">
                  <a:extLst>
                    <a:ext uri="{9D8B030D-6E8A-4147-A177-3AD203B41FA5}">
                      <a16:colId xmlns:a16="http://schemas.microsoft.com/office/drawing/2014/main" val="192438417"/>
                    </a:ext>
                  </a:extLst>
                </a:gridCol>
                <a:gridCol w="902008">
                  <a:extLst>
                    <a:ext uri="{9D8B030D-6E8A-4147-A177-3AD203B41FA5}">
                      <a16:colId xmlns:a16="http://schemas.microsoft.com/office/drawing/2014/main" val="3310280634"/>
                    </a:ext>
                  </a:extLst>
                </a:gridCol>
                <a:gridCol w="972520">
                  <a:extLst>
                    <a:ext uri="{9D8B030D-6E8A-4147-A177-3AD203B41FA5}">
                      <a16:colId xmlns:a16="http://schemas.microsoft.com/office/drawing/2014/main" val="1266907507"/>
                    </a:ext>
                  </a:extLst>
                </a:gridCol>
                <a:gridCol w="900177">
                  <a:extLst>
                    <a:ext uri="{9D8B030D-6E8A-4147-A177-3AD203B41FA5}">
                      <a16:colId xmlns:a16="http://schemas.microsoft.com/office/drawing/2014/main" val="1553585563"/>
                    </a:ext>
                  </a:extLst>
                </a:gridCol>
                <a:gridCol w="216747">
                  <a:extLst>
                    <a:ext uri="{9D8B030D-6E8A-4147-A177-3AD203B41FA5}">
                      <a16:colId xmlns:a16="http://schemas.microsoft.com/office/drawing/2014/main" val="2897308903"/>
                    </a:ext>
                  </a:extLst>
                </a:gridCol>
                <a:gridCol w="950720">
                  <a:extLst>
                    <a:ext uri="{9D8B030D-6E8A-4147-A177-3AD203B41FA5}">
                      <a16:colId xmlns:a16="http://schemas.microsoft.com/office/drawing/2014/main" val="2100771269"/>
                    </a:ext>
                  </a:extLst>
                </a:gridCol>
                <a:gridCol w="1013304">
                  <a:extLst>
                    <a:ext uri="{9D8B030D-6E8A-4147-A177-3AD203B41FA5}">
                      <a16:colId xmlns:a16="http://schemas.microsoft.com/office/drawing/2014/main" val="298975071"/>
                    </a:ext>
                  </a:extLst>
                </a:gridCol>
                <a:gridCol w="814745">
                  <a:extLst>
                    <a:ext uri="{9D8B030D-6E8A-4147-A177-3AD203B41FA5}">
                      <a16:colId xmlns:a16="http://schemas.microsoft.com/office/drawing/2014/main" val="857838060"/>
                    </a:ext>
                  </a:extLst>
                </a:gridCol>
                <a:gridCol w="266337">
                  <a:extLst>
                    <a:ext uri="{9D8B030D-6E8A-4147-A177-3AD203B41FA5}">
                      <a16:colId xmlns:a16="http://schemas.microsoft.com/office/drawing/2014/main" val="3001659157"/>
                    </a:ext>
                  </a:extLst>
                </a:gridCol>
                <a:gridCol w="998621">
                  <a:extLst>
                    <a:ext uri="{9D8B030D-6E8A-4147-A177-3AD203B41FA5}">
                      <a16:colId xmlns:a16="http://schemas.microsoft.com/office/drawing/2014/main" val="729707959"/>
                    </a:ext>
                  </a:extLst>
                </a:gridCol>
                <a:gridCol w="994609">
                  <a:extLst>
                    <a:ext uri="{9D8B030D-6E8A-4147-A177-3AD203B41FA5}">
                      <a16:colId xmlns:a16="http://schemas.microsoft.com/office/drawing/2014/main" val="2336374662"/>
                    </a:ext>
                  </a:extLst>
                </a:gridCol>
                <a:gridCol w="990600">
                  <a:extLst>
                    <a:ext uri="{9D8B030D-6E8A-4147-A177-3AD203B41FA5}">
                      <a16:colId xmlns:a16="http://schemas.microsoft.com/office/drawing/2014/main" val="2322063100"/>
                    </a:ext>
                  </a:extLst>
                </a:gridCol>
              </a:tblGrid>
              <a:tr h="754073">
                <a:tc gridSpan="2">
                  <a:txBody>
                    <a:bodyPr/>
                    <a:lstStyle/>
                    <a:p>
                      <a:pPr marL="0" marR="0" algn="ctr">
                        <a:lnSpc>
                          <a:spcPct val="15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noFill/>
                  </a:tcPr>
                </a:tc>
                <a:tc hMerge="1">
                  <a:txBody>
                    <a:bodyPr/>
                    <a:lstStyle/>
                    <a:p>
                      <a:pPr marL="0" marR="0" algn="ctr">
                        <a:lnSpc>
                          <a:spcPct val="150000"/>
                        </a:lnSpc>
                        <a:spcBef>
                          <a:spcPts val="0"/>
                        </a:spcBef>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gn="ctr">
                        <a:lnSpc>
                          <a:spcPct val="100000"/>
                        </a:lnSpc>
                        <a:spcBef>
                          <a:spcPts val="0"/>
                        </a:spcBef>
                        <a:spcAft>
                          <a:spcPts val="0"/>
                        </a:spcAft>
                      </a:pPr>
                      <a:r>
                        <a:rPr lang="en-US" sz="1500">
                          <a:effectLst/>
                        </a:rPr>
                        <a:t>1994-97 NHIS-D Proportions</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hMerge="1">
                  <a:txBody>
                    <a:bodyPr/>
                    <a:lstStyle/>
                    <a:p>
                      <a:pPr marL="0" marR="0" algn="ctr">
                        <a:lnSpc>
                          <a:spcPct val="150000"/>
                        </a:lnSpc>
                        <a:spcBef>
                          <a:spcPts val="0"/>
                        </a:spcBef>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50000"/>
                        </a:lnSpc>
                        <a:spcBef>
                          <a:spcPts val="0"/>
                        </a:spcBef>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noFill/>
                  </a:tcPr>
                </a:tc>
                <a:tc gridSpan="3">
                  <a:txBody>
                    <a:bodyPr/>
                    <a:lstStyle/>
                    <a:p>
                      <a:pPr marL="0" marR="0" algn="ctr">
                        <a:lnSpc>
                          <a:spcPct val="100000"/>
                        </a:lnSpc>
                        <a:spcBef>
                          <a:spcPts val="0"/>
                        </a:spcBef>
                        <a:spcAft>
                          <a:spcPts val="0"/>
                        </a:spcAft>
                      </a:pPr>
                      <a:r>
                        <a:rPr lang="en-US" sz="1600">
                          <a:effectLst/>
                        </a:rPr>
                        <a:t>+10% </a:t>
                      </a:r>
                      <a:r>
                        <a:rPr lang="en-US" sz="1400">
                          <a:effectLst/>
                        </a:rPr>
                        <a:t>Powered Wheelchairs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hMerge="1">
                  <a:txBody>
                    <a:bodyPr/>
                    <a:lstStyle/>
                    <a:p>
                      <a:pPr marL="0" marR="0" algn="ctr">
                        <a:lnSpc>
                          <a:spcPct val="150000"/>
                        </a:lnSpc>
                        <a:spcBef>
                          <a:spcPts val="0"/>
                        </a:spcBef>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50000"/>
                        </a:lnSpc>
                        <a:spcBef>
                          <a:spcPts val="0"/>
                        </a:spcBef>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noFill/>
                  </a:tcPr>
                </a:tc>
                <a:tc gridSpan="3">
                  <a:txBody>
                    <a:bodyPr/>
                    <a:lstStyle/>
                    <a:p>
                      <a:pPr marL="0" marR="0" algn="ctr">
                        <a:lnSpc>
                          <a:spcPct val="100000"/>
                        </a:lnSpc>
                        <a:spcBef>
                          <a:spcPts val="0"/>
                        </a:spcBef>
                        <a:spcAft>
                          <a:spcPts val="0"/>
                        </a:spcAft>
                      </a:pPr>
                      <a:r>
                        <a:rPr lang="en-US" sz="1600">
                          <a:effectLst/>
                        </a:rPr>
                        <a:t>+20%</a:t>
                      </a:r>
                      <a:r>
                        <a:rPr lang="en-US" sz="1600" baseline="0">
                          <a:effectLst/>
                        </a:rPr>
                        <a:t> </a:t>
                      </a:r>
                      <a:r>
                        <a:rPr lang="en-US" sz="1400" baseline="0">
                          <a:effectLst/>
                        </a:rPr>
                        <a:t>Powered Wheelchairs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hMerge="1">
                  <a:txBody>
                    <a:bodyPr/>
                    <a:lstStyle/>
                    <a:p>
                      <a:pPr marL="0" marR="0" algn="ctr">
                        <a:lnSpc>
                          <a:spcPct val="150000"/>
                        </a:lnSpc>
                        <a:spcBef>
                          <a:spcPts val="0"/>
                        </a:spcBef>
                        <a:spcAft>
                          <a:spcPts val="0"/>
                        </a:spcAft>
                      </a:pP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50000"/>
                        </a:lnSpc>
                        <a:spcBef>
                          <a:spcPts val="0"/>
                        </a:spcBef>
                        <a:spcAft>
                          <a:spcPts val="0"/>
                        </a:spcAft>
                      </a:pP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1246083"/>
                  </a:ext>
                </a:extLst>
              </a:tr>
              <a:tr h="401057">
                <a:tc>
                  <a:txBody>
                    <a:bodyPr/>
                    <a:lstStyle/>
                    <a:p>
                      <a:pPr marL="0" marR="0" algn="ctr">
                        <a:lnSpc>
                          <a:spcPct val="150000"/>
                        </a:lnSpc>
                        <a:spcBef>
                          <a:spcPts val="0"/>
                        </a:spcBef>
                        <a:spcAft>
                          <a:spcPts val="0"/>
                        </a:spcAft>
                      </a:pPr>
                      <a:r>
                        <a:rPr lang="en-US" sz="1500" b="1">
                          <a:effectLst/>
                        </a:rPr>
                        <a:t>Age</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Gender</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Manual</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Powered</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Total</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Manual</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Powered</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Total</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kern="1200">
                          <a:solidFill>
                            <a:schemeClr val="dk1"/>
                          </a:solidFill>
                          <a:effectLst/>
                        </a:rPr>
                        <a:t>Manual</a:t>
                      </a:r>
                      <a:endParaRPr lang="en-US" sz="1500" b="1" kern="1200">
                        <a:solidFill>
                          <a:schemeClr val="dk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b="1" kern="1200">
                          <a:solidFill>
                            <a:schemeClr val="dk1"/>
                          </a:solidFill>
                          <a:effectLst/>
                        </a:rPr>
                        <a:t>Powered</a:t>
                      </a:r>
                      <a:endParaRPr lang="en-US" sz="1500" b="1" kern="1200">
                        <a:solidFill>
                          <a:schemeClr val="dk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b="1" kern="1200">
                          <a:solidFill>
                            <a:schemeClr val="dk1"/>
                          </a:solidFill>
                          <a:effectLst/>
                        </a:rPr>
                        <a:t>Total</a:t>
                      </a:r>
                      <a:endParaRPr lang="en-US" sz="1500" b="1" kern="1200">
                        <a:solidFill>
                          <a:schemeClr val="dk1"/>
                        </a:solidFill>
                        <a:effectLst/>
                        <a:latin typeface="+mn-lt"/>
                        <a:ea typeface="+mn-ea"/>
                        <a:cs typeface="+mn-cs"/>
                      </a:endParaRPr>
                    </a:p>
                  </a:txBody>
                  <a:tcPr marT="0" marB="0" anchor="ctr"/>
                </a:tc>
                <a:extLst>
                  <a:ext uri="{0D108BD9-81ED-4DB2-BD59-A6C34878D82A}">
                    <a16:rowId xmlns:a16="http://schemas.microsoft.com/office/drawing/2014/main" val="69546812"/>
                  </a:ext>
                </a:extLst>
              </a:tr>
              <a:tr h="401057">
                <a:tc rowSpan="2">
                  <a:txBody>
                    <a:bodyPr/>
                    <a:lstStyle/>
                    <a:p>
                      <a:pPr marL="0" marR="0" algn="ctr">
                        <a:lnSpc>
                          <a:spcPct val="150000"/>
                        </a:lnSpc>
                        <a:spcBef>
                          <a:spcPts val="0"/>
                        </a:spcBef>
                        <a:spcAft>
                          <a:spcPts val="0"/>
                        </a:spcAft>
                      </a:pPr>
                      <a:r>
                        <a:rPr lang="en-US" sz="1500" b="1">
                          <a:effectLst/>
                        </a:rPr>
                        <a:t>18-64</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Men</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17.6</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20.5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15.1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5.3</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20.5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12.6</a:t>
                      </a:r>
                      <a:endParaRPr lang="en-US" sz="1500" kern="1200">
                        <a:solidFill>
                          <a:schemeClr val="dk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7.8</a:t>
                      </a:r>
                      <a:endParaRPr lang="en-US" sz="1500" kern="1200">
                        <a:solidFill>
                          <a:schemeClr val="dk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20.5</a:t>
                      </a:r>
                      <a:endParaRPr lang="en-US" sz="1500" kern="1200">
                        <a:solidFill>
                          <a:schemeClr val="dk1"/>
                        </a:solidFill>
                        <a:effectLst/>
                        <a:latin typeface="+mn-lt"/>
                        <a:ea typeface="+mn-ea"/>
                        <a:cs typeface="+mn-cs"/>
                      </a:endParaRPr>
                    </a:p>
                  </a:txBody>
                  <a:tcPr marT="0" marB="0" anchor="ctr"/>
                </a:tc>
                <a:extLst>
                  <a:ext uri="{0D108BD9-81ED-4DB2-BD59-A6C34878D82A}">
                    <a16:rowId xmlns:a16="http://schemas.microsoft.com/office/drawing/2014/main" val="521443319"/>
                  </a:ext>
                </a:extLst>
              </a:tr>
              <a:tr h="401057">
                <a:tc vMerge="1">
                  <a:txBody>
                    <a:bodyPr/>
                    <a:lstStyle/>
                    <a:p>
                      <a:pPr>
                        <a:lnSpc>
                          <a:spcPct val="107000"/>
                        </a:lnSpc>
                      </a:pPr>
                      <a:endParaRPr lang="en-US" sz="1500" b="1">
                        <a:effectLst/>
                        <a:latin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Women</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18.6</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3.0</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solidFill>
                            <a:schemeClr val="bg1">
                              <a:lumMod val="75000"/>
                            </a:schemeClr>
                          </a:solidFill>
                          <a:effectLst/>
                          <a:hlinkClick r:id="rId2">
                            <a:extLst>
                              <a:ext uri="{A12FA001-AC4F-418D-AE19-62706E023703}">
                                <ahyp:hlinkClr xmlns:ahyp="http://schemas.microsoft.com/office/drawing/2018/hyperlinkcolor" val="tx"/>
                              </a:ext>
                            </a:extLst>
                          </a:hlinkClick>
                        </a:rPr>
                        <a:t>21.6</a:t>
                      </a:r>
                      <a:endParaRPr lang="en-US" sz="1500">
                        <a:solidFill>
                          <a:schemeClr val="bg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16.1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5.5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21.6</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13.6</a:t>
                      </a:r>
                      <a:endParaRPr lang="en-US" sz="1500" kern="1200">
                        <a:solidFill>
                          <a:schemeClr val="dk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8.0</a:t>
                      </a:r>
                      <a:endParaRPr lang="en-US" sz="1500" kern="1200">
                        <a:solidFill>
                          <a:schemeClr val="dk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21.6</a:t>
                      </a:r>
                      <a:endParaRPr lang="en-US" sz="1500" kern="1200">
                        <a:solidFill>
                          <a:schemeClr val="dk1"/>
                        </a:solidFill>
                        <a:effectLst/>
                        <a:latin typeface="+mn-lt"/>
                        <a:ea typeface="+mn-ea"/>
                        <a:cs typeface="+mn-cs"/>
                      </a:endParaRPr>
                    </a:p>
                  </a:txBody>
                  <a:tcPr marT="0" marB="0" anchor="ctr"/>
                </a:tc>
                <a:extLst>
                  <a:ext uri="{0D108BD9-81ED-4DB2-BD59-A6C34878D82A}">
                    <a16:rowId xmlns:a16="http://schemas.microsoft.com/office/drawing/2014/main" val="703504892"/>
                  </a:ext>
                </a:extLst>
              </a:tr>
              <a:tr h="401057">
                <a:tc rowSpan="2">
                  <a:txBody>
                    <a:bodyPr/>
                    <a:lstStyle/>
                    <a:p>
                      <a:pPr marL="0" marR="0" algn="ctr">
                        <a:lnSpc>
                          <a:spcPct val="150000"/>
                        </a:lnSpc>
                        <a:spcBef>
                          <a:spcPts val="0"/>
                        </a:spcBef>
                        <a:spcAft>
                          <a:spcPts val="0"/>
                        </a:spcAft>
                      </a:pPr>
                      <a:r>
                        <a:rPr lang="en-US" sz="1500" b="1">
                          <a:effectLst/>
                        </a:rPr>
                        <a:t>65+</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Men</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18.8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1.0</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19.8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16.3</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3.5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19.8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13.8</a:t>
                      </a:r>
                      <a:endParaRPr lang="en-US" sz="1500" kern="1200">
                        <a:solidFill>
                          <a:schemeClr val="dk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6.0</a:t>
                      </a:r>
                      <a:endParaRPr lang="en-US" sz="1500" kern="1200">
                        <a:solidFill>
                          <a:schemeClr val="dk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19.8</a:t>
                      </a:r>
                      <a:endParaRPr lang="en-US" sz="1500" kern="1200">
                        <a:solidFill>
                          <a:schemeClr val="dk1"/>
                        </a:solidFill>
                        <a:effectLst/>
                        <a:latin typeface="+mn-lt"/>
                        <a:ea typeface="+mn-ea"/>
                        <a:cs typeface="+mn-cs"/>
                      </a:endParaRPr>
                    </a:p>
                  </a:txBody>
                  <a:tcPr marT="0" marB="0" anchor="ctr"/>
                </a:tc>
                <a:extLst>
                  <a:ext uri="{0D108BD9-81ED-4DB2-BD59-A6C34878D82A}">
                    <a16:rowId xmlns:a16="http://schemas.microsoft.com/office/drawing/2014/main" val="2641758400"/>
                  </a:ext>
                </a:extLst>
              </a:tr>
              <a:tr h="401057">
                <a:tc vMerge="1">
                  <a:txBody>
                    <a:bodyPr/>
                    <a:lstStyle/>
                    <a:p>
                      <a:pPr>
                        <a:lnSpc>
                          <a:spcPct val="107000"/>
                        </a:lnSpc>
                      </a:pPr>
                      <a:endParaRPr lang="en-US" sz="1500" b="1">
                        <a:effectLst/>
                        <a:latin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a:effectLst/>
                        </a:rPr>
                        <a:t>Women</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36.1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2.0</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38.1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33.6</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4.5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38.1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31.1</a:t>
                      </a:r>
                      <a:endParaRPr lang="en-US" sz="1500" kern="1200">
                        <a:solidFill>
                          <a:schemeClr val="dk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7.0</a:t>
                      </a:r>
                      <a:endParaRPr lang="en-US" sz="1500" kern="1200">
                        <a:solidFill>
                          <a:schemeClr val="dk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kern="1200">
                          <a:solidFill>
                            <a:schemeClr val="dk1"/>
                          </a:solidFill>
                          <a:effectLst/>
                        </a:rPr>
                        <a:t>38.1</a:t>
                      </a:r>
                      <a:endParaRPr lang="en-US" sz="1500" kern="1200">
                        <a:solidFill>
                          <a:schemeClr val="dk1"/>
                        </a:solidFill>
                        <a:effectLst/>
                        <a:latin typeface="+mn-lt"/>
                        <a:ea typeface="+mn-ea"/>
                        <a:cs typeface="+mn-cs"/>
                      </a:endParaRPr>
                    </a:p>
                  </a:txBody>
                  <a:tcPr marT="0" marB="0" anchor="ctr"/>
                </a:tc>
                <a:extLst>
                  <a:ext uri="{0D108BD9-81ED-4DB2-BD59-A6C34878D82A}">
                    <a16:rowId xmlns:a16="http://schemas.microsoft.com/office/drawing/2014/main" val="68659774"/>
                  </a:ext>
                </a:extLst>
              </a:tr>
              <a:tr h="401057">
                <a:tc gridSpan="2">
                  <a:txBody>
                    <a:bodyPr/>
                    <a:lstStyle/>
                    <a:p>
                      <a:pPr marL="0" marR="0" algn="ctr">
                        <a:lnSpc>
                          <a:spcPct val="150000"/>
                        </a:lnSpc>
                        <a:spcBef>
                          <a:spcPts val="0"/>
                        </a:spcBef>
                        <a:spcAft>
                          <a:spcPts val="0"/>
                        </a:spcAft>
                      </a:pPr>
                      <a:r>
                        <a:rPr lang="en-US" sz="1500" b="1">
                          <a:effectLst/>
                        </a:rPr>
                        <a:t>Total %</a:t>
                      </a:r>
                      <a:endParaRPr lang="en-US" sz="1500" b="1">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hMerge="1">
                  <a:txBody>
                    <a:bodyPr/>
                    <a:lstStyle/>
                    <a:p>
                      <a:endParaRPr lang="en-US"/>
                    </a:p>
                  </a:txBody>
                  <a:tcPr/>
                </a:tc>
                <a:tc>
                  <a:txBody>
                    <a:bodyPr/>
                    <a:lstStyle/>
                    <a:p>
                      <a:pPr marL="0" marR="0" algn="ctr">
                        <a:lnSpc>
                          <a:spcPct val="150000"/>
                        </a:lnSpc>
                        <a:spcBef>
                          <a:spcPts val="0"/>
                        </a:spcBef>
                        <a:spcAft>
                          <a:spcPts val="0"/>
                        </a:spcAft>
                      </a:pPr>
                      <a:r>
                        <a:rPr lang="en-US" sz="1500">
                          <a:effectLst/>
                        </a:rPr>
                        <a:t>91.1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8.8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100.0</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81.1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18.8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a:effectLst/>
                        </a:rPr>
                        <a:t>100.0</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50000"/>
                        </a:lnSpc>
                        <a:spcBef>
                          <a:spcPts val="0"/>
                        </a:spcBef>
                        <a:spcAft>
                          <a:spcPts val="0"/>
                        </a:spcAft>
                      </a:pPr>
                      <a:r>
                        <a:rPr lang="en-US" sz="1500" b="1" kern="1200">
                          <a:solidFill>
                            <a:schemeClr val="lt1"/>
                          </a:solidFill>
                          <a:effectLst/>
                        </a:rPr>
                        <a:t>71.1</a:t>
                      </a:r>
                      <a:endParaRPr lang="en-US" sz="1500" b="1" kern="1200">
                        <a:solidFill>
                          <a:schemeClr val="lt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b="1" kern="1200">
                          <a:solidFill>
                            <a:schemeClr val="lt1"/>
                          </a:solidFill>
                          <a:effectLst/>
                        </a:rPr>
                        <a:t>28.8</a:t>
                      </a:r>
                      <a:endParaRPr lang="en-US" sz="1500" b="1" kern="1200">
                        <a:solidFill>
                          <a:schemeClr val="lt1"/>
                        </a:solidFill>
                        <a:effectLst/>
                        <a:latin typeface="+mn-lt"/>
                        <a:ea typeface="+mn-ea"/>
                        <a:cs typeface="+mn-cs"/>
                      </a:endParaRPr>
                    </a:p>
                  </a:txBody>
                  <a:tcPr marT="0" marB="0" anchor="ctr"/>
                </a:tc>
                <a:tc>
                  <a:txBody>
                    <a:bodyPr/>
                    <a:lstStyle/>
                    <a:p>
                      <a:pPr marL="0" marR="0" algn="ctr">
                        <a:lnSpc>
                          <a:spcPct val="150000"/>
                        </a:lnSpc>
                        <a:spcBef>
                          <a:spcPts val="0"/>
                        </a:spcBef>
                        <a:spcAft>
                          <a:spcPts val="0"/>
                        </a:spcAft>
                      </a:pPr>
                      <a:r>
                        <a:rPr lang="en-US" sz="1500" b="1" kern="1200">
                          <a:solidFill>
                            <a:schemeClr val="lt1"/>
                          </a:solidFill>
                          <a:effectLst/>
                        </a:rPr>
                        <a:t>100.0</a:t>
                      </a:r>
                      <a:endParaRPr lang="en-US" sz="1500" b="1" kern="1200">
                        <a:solidFill>
                          <a:schemeClr val="lt1"/>
                        </a:solidFill>
                        <a:effectLst/>
                        <a:latin typeface="+mn-lt"/>
                        <a:ea typeface="+mn-ea"/>
                        <a:cs typeface="+mn-cs"/>
                      </a:endParaRPr>
                    </a:p>
                  </a:txBody>
                  <a:tcPr marT="0" marB="0" anchor="ctr"/>
                </a:tc>
                <a:extLst>
                  <a:ext uri="{0D108BD9-81ED-4DB2-BD59-A6C34878D82A}">
                    <a16:rowId xmlns:a16="http://schemas.microsoft.com/office/drawing/2014/main" val="1581647878"/>
                  </a:ext>
                </a:extLst>
              </a:tr>
            </a:tbl>
          </a:graphicData>
        </a:graphic>
      </p:graphicFrame>
      <p:sp>
        <p:nvSpPr>
          <p:cNvPr id="7" name="Oval 6" descr="Red circle around the number 28.8"/>
          <p:cNvSpPr/>
          <p:nvPr/>
        </p:nvSpPr>
        <p:spPr>
          <a:xfrm>
            <a:off x="9611887" y="4974836"/>
            <a:ext cx="818147" cy="3850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8" name="Oval 7" descr="Red circle around the number 8.8"/>
          <p:cNvSpPr/>
          <p:nvPr/>
        </p:nvSpPr>
        <p:spPr>
          <a:xfrm>
            <a:off x="3428101" y="4983606"/>
            <a:ext cx="818147" cy="3850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3" name="Oval 12" descr="Red circle around the number 18.8"/>
          <p:cNvSpPr/>
          <p:nvPr/>
        </p:nvSpPr>
        <p:spPr>
          <a:xfrm>
            <a:off x="6492971" y="5032515"/>
            <a:ext cx="818147" cy="3850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3" name="Curved Up Arrow 2">
            <a:extLst>
              <a:ext uri="{C183D7F6-B498-43B3-948B-1728B52AA6E4}">
                <adec:decorative xmlns:adec="http://schemas.microsoft.com/office/drawing/2017/decorative" val="1"/>
              </a:ext>
            </a:extLst>
          </p:cNvPr>
          <p:cNvSpPr/>
          <p:nvPr/>
        </p:nvSpPr>
        <p:spPr>
          <a:xfrm>
            <a:off x="3979649" y="5315701"/>
            <a:ext cx="2922396" cy="6681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5" name="Curved Up Arrow 14" descr="Curved up arrow"/>
          <p:cNvSpPr/>
          <p:nvPr/>
        </p:nvSpPr>
        <p:spPr>
          <a:xfrm>
            <a:off x="7163734" y="5306554"/>
            <a:ext cx="2922396" cy="60503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5" name="Rectangle 4" descr="Rectangle showing 1994-97 NHS-D Proportions."/>
          <p:cNvSpPr/>
          <p:nvPr/>
        </p:nvSpPr>
        <p:spPr>
          <a:xfrm>
            <a:off x="2419495" y="2211581"/>
            <a:ext cx="2770527" cy="316041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6" name="Rectangle 15" descr="Rectangle showing +10% powered wheelchairs."/>
          <p:cNvSpPr/>
          <p:nvPr/>
        </p:nvSpPr>
        <p:spPr>
          <a:xfrm>
            <a:off x="5362788" y="2213896"/>
            <a:ext cx="2770527" cy="316041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7" name="Rectangle 16" descr="Rectangle showing +20% powered wheelchairs."/>
          <p:cNvSpPr/>
          <p:nvPr/>
        </p:nvSpPr>
        <p:spPr>
          <a:xfrm>
            <a:off x="8406719" y="2214741"/>
            <a:ext cx="2974484" cy="316041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6" name="TextBox 5">
            <a:extLst>
              <a:ext uri="{FF2B5EF4-FFF2-40B4-BE49-F238E27FC236}">
                <a16:creationId xmlns:a16="http://schemas.microsoft.com/office/drawing/2014/main" id="{A77833E4-FCA0-4483-B873-93883C3B1306}"/>
              </a:ext>
            </a:extLst>
          </p:cNvPr>
          <p:cNvSpPr txBox="1"/>
          <p:nvPr/>
        </p:nvSpPr>
        <p:spPr>
          <a:xfrm>
            <a:off x="4949655" y="5614469"/>
            <a:ext cx="827100" cy="338554"/>
          </a:xfrm>
          <a:prstGeom prst="rect">
            <a:avLst/>
          </a:prstGeom>
          <a:noFill/>
        </p:spPr>
        <p:txBody>
          <a:bodyPr wrap="square" rtlCol="0">
            <a:spAutoFit/>
          </a:bodyPr>
          <a:lstStyle/>
          <a:p>
            <a:pPr defTabSz="609585"/>
            <a:r>
              <a:rPr lang="en-US" sz="1600">
                <a:solidFill>
                  <a:srgbClr val="003493"/>
                </a:solidFill>
                <a:latin typeface="Arial" panose="020B0604020202020204"/>
              </a:rPr>
              <a:t>+10%</a:t>
            </a:r>
          </a:p>
        </p:txBody>
      </p:sp>
      <p:sp>
        <p:nvSpPr>
          <p:cNvPr id="14" name="TextBox 13">
            <a:extLst>
              <a:ext uri="{FF2B5EF4-FFF2-40B4-BE49-F238E27FC236}">
                <a16:creationId xmlns:a16="http://schemas.microsoft.com/office/drawing/2014/main" id="{AF0C7E8E-CFDC-4DF0-9937-8C0021A8BC27}"/>
              </a:ext>
            </a:extLst>
          </p:cNvPr>
          <p:cNvSpPr txBox="1"/>
          <p:nvPr/>
        </p:nvSpPr>
        <p:spPr>
          <a:xfrm>
            <a:off x="8251589" y="5548901"/>
            <a:ext cx="827100" cy="338554"/>
          </a:xfrm>
          <a:prstGeom prst="rect">
            <a:avLst/>
          </a:prstGeom>
          <a:noFill/>
        </p:spPr>
        <p:txBody>
          <a:bodyPr wrap="square" rtlCol="0">
            <a:spAutoFit/>
          </a:bodyPr>
          <a:lstStyle/>
          <a:p>
            <a:pPr defTabSz="609585"/>
            <a:r>
              <a:rPr lang="en-US" sz="1600">
                <a:solidFill>
                  <a:srgbClr val="003493"/>
                </a:solidFill>
                <a:latin typeface="Arial" panose="020B0604020202020204"/>
              </a:rPr>
              <a:t>+10%</a:t>
            </a:r>
          </a:p>
        </p:txBody>
      </p:sp>
      <p:sp>
        <p:nvSpPr>
          <p:cNvPr id="18" name="TextBox 17">
            <a:extLst>
              <a:ext uri="{FF2B5EF4-FFF2-40B4-BE49-F238E27FC236}">
                <a16:creationId xmlns:a16="http://schemas.microsoft.com/office/drawing/2014/main" id="{2BEE3C70-E955-4A46-89A4-B511998B0197}"/>
              </a:ext>
            </a:extLst>
          </p:cNvPr>
          <p:cNvSpPr txBox="1"/>
          <p:nvPr/>
        </p:nvSpPr>
        <p:spPr>
          <a:xfrm>
            <a:off x="1157802" y="1024005"/>
            <a:ext cx="10286469" cy="420564"/>
          </a:xfrm>
          <a:prstGeom prst="rect">
            <a:avLst/>
          </a:prstGeom>
          <a:noFill/>
        </p:spPr>
        <p:txBody>
          <a:bodyPr wrap="square" rtlCol="0">
            <a:spAutoFit/>
          </a:bodyPr>
          <a:lstStyle/>
          <a:p>
            <a:pPr defTabSz="609585"/>
            <a:r>
              <a:rPr lang="en-US" sz="2133" i="1">
                <a:solidFill>
                  <a:srgbClr val="003493"/>
                </a:solidFill>
                <a:latin typeface="Arial" panose="020B0604020202020204"/>
              </a:rPr>
              <a:t>What if </a:t>
            </a:r>
            <a:r>
              <a:rPr lang="en-US" sz="2133">
                <a:solidFill>
                  <a:srgbClr val="003493"/>
                </a:solidFill>
                <a:latin typeface="Arial" panose="020B0604020202020204"/>
              </a:rPr>
              <a:t>the percentage of powered wheelchair use has increased by 10% or 20%?</a:t>
            </a:r>
          </a:p>
        </p:txBody>
      </p:sp>
      <p:sp>
        <p:nvSpPr>
          <p:cNvPr id="9" name="Slide Number Placeholder 8">
            <a:extLst>
              <a:ext uri="{FF2B5EF4-FFF2-40B4-BE49-F238E27FC236}">
                <a16:creationId xmlns:a16="http://schemas.microsoft.com/office/drawing/2014/main" id="{40DD417B-A177-4528-ABA4-59E44E2A134A}"/>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20</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411311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3" grpId="0" animBg="1"/>
      <p:bldP spid="15" grpId="0" animBg="1"/>
      <p:bldP spid="5" grpId="0" animBg="1"/>
      <p:bldP spid="16" grpId="0" animBg="1"/>
      <p:bldP spid="17" grpId="0" animBg="1"/>
      <p:bldP spid="6"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Percentile Plot: </a:t>
            </a:r>
            <a:r>
              <a:rPr lang="en-US" sz="2400"/>
              <a:t>Increase in Powered Wheelchair %</a:t>
            </a:r>
          </a:p>
        </p:txBody>
      </p:sp>
      <p:pic>
        <p:nvPicPr>
          <p:cNvPr id="15" name="Content Placeholder 14" descr="chart showing Percentile Plot increase in powered wheelchair100 percent of manual and powered wheelchairs ">
            <a:extLst>
              <a:ext uri="{FF2B5EF4-FFF2-40B4-BE49-F238E27FC236}">
                <a16:creationId xmlns:a16="http://schemas.microsoft.com/office/drawing/2014/main" id="{F2DF6990-3F6D-378C-5DF5-37312567810A}"/>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38200" y="883023"/>
            <a:ext cx="10515600" cy="5176515"/>
          </a:xfrm>
        </p:spPr>
      </p:pic>
      <p:sp>
        <p:nvSpPr>
          <p:cNvPr id="3" name="Slide Number Placeholder 2">
            <a:extLst>
              <a:ext uri="{FF2B5EF4-FFF2-40B4-BE49-F238E27FC236}">
                <a16:creationId xmlns:a16="http://schemas.microsoft.com/office/drawing/2014/main" id="{6155636C-C494-41CF-B664-B7B218D2977D}"/>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21</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1700036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a:t>
            </a:r>
          </a:p>
        </p:txBody>
      </p:sp>
      <p:sp>
        <p:nvSpPr>
          <p:cNvPr id="3" name="Content Placeholder 2"/>
          <p:cNvSpPr>
            <a:spLocks noGrp="1"/>
          </p:cNvSpPr>
          <p:nvPr>
            <p:ph idx="1"/>
          </p:nvPr>
        </p:nvSpPr>
        <p:spPr>
          <a:xfrm>
            <a:off x="838201" y="1061318"/>
            <a:ext cx="10731588" cy="4992849"/>
          </a:xfrm>
        </p:spPr>
        <p:txBody>
          <a:bodyPr/>
          <a:lstStyle/>
          <a:p>
            <a:pPr>
              <a:spcAft>
                <a:spcPts val="1600"/>
              </a:spcAft>
            </a:pPr>
            <a:r>
              <a:rPr lang="en-US" sz="2133"/>
              <a:t>Statistical resampling was used to generate proportionally representative samples.</a:t>
            </a:r>
          </a:p>
          <a:p>
            <a:r>
              <a:rPr lang="en-US" sz="2133"/>
              <a:t>Estimated the proportion of wheelchair users with seat height ≤ 17”, 18” and 19”</a:t>
            </a:r>
          </a:p>
          <a:p>
            <a:pPr lvl="1"/>
            <a:r>
              <a:rPr lang="en-US" sz="1600">
                <a:solidFill>
                  <a:schemeClr val="tx2">
                    <a:lumMod val="50000"/>
                  </a:schemeClr>
                </a:solidFill>
              </a:rPr>
              <a:t>If the lower height limit of MDE transfer surfaces were set to 17”, 18”, or 19”, then the proportion of wheelchair users excluded is estimated to be no more than 4.5%, 21%, and 42%, respectively.</a:t>
            </a:r>
          </a:p>
          <a:p>
            <a:pPr lvl="1">
              <a:spcAft>
                <a:spcPts val="1600"/>
              </a:spcAft>
            </a:pPr>
            <a:r>
              <a:rPr lang="en-US" sz="1600">
                <a:solidFill>
                  <a:schemeClr val="tx2">
                    <a:lumMod val="50000"/>
                  </a:schemeClr>
                </a:solidFill>
              </a:rPr>
              <a:t>Due to the small proportion of powered wheelchairs in the 1994-97 NHIS-D survey, percentiles for the combined proportional sample were similar to percentiles for manual wheelchairs. </a:t>
            </a:r>
          </a:p>
          <a:p>
            <a:r>
              <a:rPr lang="en-US" sz="2133"/>
              <a:t>Statistical resampling allowed for estimating the potential influence of increasing powered wheelchair proportions</a:t>
            </a:r>
          </a:p>
          <a:p>
            <a:pPr lvl="1"/>
            <a:r>
              <a:rPr lang="en-US" sz="1600">
                <a:solidFill>
                  <a:schemeClr val="tx2">
                    <a:lumMod val="50000"/>
                  </a:schemeClr>
                </a:solidFill>
              </a:rPr>
              <a:t>at 19”, a 10% increase in powered wheelchairs decreased the percent excluded from 42% to 39%</a:t>
            </a:r>
          </a:p>
          <a:p>
            <a:pPr lvl="1">
              <a:spcAft>
                <a:spcPts val="1600"/>
              </a:spcAft>
            </a:pPr>
            <a:r>
              <a:rPr lang="en-US" sz="1600">
                <a:solidFill>
                  <a:schemeClr val="tx2">
                    <a:lumMod val="50000"/>
                  </a:schemeClr>
                </a:solidFill>
              </a:rPr>
              <a:t>at 17”, a 10% increase in powered wheelchairs decreased the percent excluded from 4.5% to 4% </a:t>
            </a:r>
          </a:p>
          <a:p>
            <a:pPr>
              <a:spcAft>
                <a:spcPts val="1600"/>
              </a:spcAft>
            </a:pPr>
            <a:r>
              <a:rPr lang="en-US" sz="2133"/>
              <a:t>Setting design specifications near the lower end of the distribution (e.g., 17” or 17.5”) would be less affected (more robust) to future changes in population demographics. </a:t>
            </a:r>
          </a:p>
          <a:p>
            <a:pPr marL="0" indent="0">
              <a:spcAft>
                <a:spcPts val="1600"/>
              </a:spcAft>
              <a:buNone/>
            </a:pPr>
            <a:endParaRPr lang="en-US" sz="2133"/>
          </a:p>
        </p:txBody>
      </p:sp>
      <p:sp>
        <p:nvSpPr>
          <p:cNvPr id="6" name="Slide Number Placeholder 5">
            <a:extLst>
              <a:ext uri="{FF2B5EF4-FFF2-40B4-BE49-F238E27FC236}">
                <a16:creationId xmlns:a16="http://schemas.microsoft.com/office/drawing/2014/main" id="{B149FE56-DE76-4F1F-86A4-F6C16C635E86}"/>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22</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83456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DA094-2B80-488B-B327-7971192C93D1}"/>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01C3D140-2FFA-4452-BBD7-06BD533C8AAA}"/>
              </a:ext>
            </a:extLst>
          </p:cNvPr>
          <p:cNvSpPr>
            <a:spLocks noGrp="1"/>
          </p:cNvSpPr>
          <p:nvPr>
            <p:ph idx="1"/>
          </p:nvPr>
        </p:nvSpPr>
        <p:spPr>
          <a:xfrm>
            <a:off x="838200" y="1401238"/>
            <a:ext cx="10515600" cy="4775727"/>
          </a:xfrm>
        </p:spPr>
        <p:txBody>
          <a:bodyPr/>
          <a:lstStyle/>
          <a:p>
            <a:r>
              <a:rPr lang="en-US"/>
              <a:t>Analysis of Low Wheelchair Seat Heights and Transfer Surfaces for Medical Diagnostic Equipment: Final Report</a:t>
            </a:r>
            <a:endParaRPr lang="en-US">
              <a:hlinkClick r:id="rId2">
                <a:extLst>
                  <a:ext uri="{A12FA001-AC4F-418D-AE19-62706E023703}">
                    <ahyp:hlinkClr xmlns:ahyp="http://schemas.microsoft.com/office/drawing/2018/hyperlinkcolor" val="tx"/>
                  </a:ext>
                </a:extLst>
              </a:hlinkClick>
            </a:endParaRPr>
          </a:p>
          <a:p>
            <a:pPr lvl="1"/>
            <a:r>
              <a:rPr lang="en-US">
                <a:hlinkClick r:id="rId2"/>
              </a:rPr>
              <a:t>https://www.access-board.gov/research/human/wheelchair-seat-height/</a:t>
            </a:r>
            <a:endParaRPr lang="en-US"/>
          </a:p>
          <a:p>
            <a:endParaRPr lang="en-US"/>
          </a:p>
          <a:p>
            <a:r>
              <a:rPr lang="en-US"/>
              <a:t>Anthropometry of Wheeled Mobility Project: Final Report prepared for the U.S. Access Board</a:t>
            </a:r>
          </a:p>
          <a:p>
            <a:pPr lvl="1"/>
            <a:r>
              <a:rPr lang="en-US">
                <a:hlinkClick r:id="rId3"/>
              </a:rPr>
              <a:t>http://idea.ap.buffalo.edu/projects/anthropometry/</a:t>
            </a:r>
            <a:r>
              <a:rPr lang="en-US"/>
              <a:t>	</a:t>
            </a:r>
          </a:p>
        </p:txBody>
      </p:sp>
      <p:pic>
        <p:nvPicPr>
          <p:cNvPr id="6" name="Picture 4" descr="Logo for the Center for Inclusive Design and Environmental Access">
            <a:extLst>
              <a:ext uri="{FF2B5EF4-FFF2-40B4-BE49-F238E27FC236}">
                <a16:creationId xmlns:a16="http://schemas.microsoft.com/office/drawing/2014/main" id="{4F056B95-61EC-4743-9F9D-FC7F76D662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56148" y="5718479"/>
            <a:ext cx="1067157" cy="10671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for the National Institute on Disability, Independent Living, and Rehabilitation Research">
            <a:extLst>
              <a:ext uri="{FF2B5EF4-FFF2-40B4-BE49-F238E27FC236}">
                <a16:creationId xmlns:a16="http://schemas.microsoft.com/office/drawing/2014/main" id="{2DDE5151-A636-4EF7-AA19-0FD67C05AA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8661" y="5655374"/>
            <a:ext cx="2128639" cy="1067157"/>
          </a:xfrm>
          <a:prstGeom prst="rect">
            <a:avLst/>
          </a:prstGeom>
        </p:spPr>
      </p:pic>
      <p:pic>
        <p:nvPicPr>
          <p:cNvPr id="8" name="Picture 6" descr="Logo for the US Access Board">
            <a:extLst>
              <a:ext uri="{FF2B5EF4-FFF2-40B4-BE49-F238E27FC236}">
                <a16:creationId xmlns:a16="http://schemas.microsoft.com/office/drawing/2014/main" id="{924A6F5C-5D73-474F-9FFF-EEE31FA5AA3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68154" y="5519904"/>
            <a:ext cx="1793324" cy="133809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726B708-FCC3-4910-B0D5-D43B20E99643}"/>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23</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1747598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BBD3B4E-6C66-425F-9760-0EFED49E0EED}"/>
              </a:ext>
            </a:extLst>
          </p:cNvPr>
          <p:cNvSpPr txBox="1">
            <a:spLocks noGrp="1"/>
          </p:cNvSpPr>
          <p:nvPr>
            <p:ph type="title" idx="4294967295"/>
          </p:nvPr>
        </p:nvSpPr>
        <p:spPr>
          <a:xfrm>
            <a:off x="838200" y="617270"/>
            <a:ext cx="10515600" cy="60698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733" b="0" i="0" u="none" strike="noStrike" kern="1200" cap="none" spc="0" normalizeH="0" baseline="0" noProof="0">
                <a:ln>
                  <a:noFill/>
                </a:ln>
                <a:solidFill>
                  <a:srgbClr val="003493"/>
                </a:solidFill>
                <a:effectLst/>
                <a:uLnTx/>
                <a:uFillTx/>
                <a:latin typeface="Arial Black" panose="020B0A04020102020204"/>
                <a:ea typeface="+mj-ea"/>
                <a:cs typeface="+mj-cs"/>
              </a:rPr>
              <a:t>Thank you!</a:t>
            </a:r>
          </a:p>
        </p:txBody>
      </p:sp>
      <p:sp>
        <p:nvSpPr>
          <p:cNvPr id="3" name="Content Placeholder 2"/>
          <p:cNvSpPr>
            <a:spLocks noGrp="1"/>
          </p:cNvSpPr>
          <p:nvPr>
            <p:ph idx="1"/>
          </p:nvPr>
        </p:nvSpPr>
        <p:spPr>
          <a:xfrm>
            <a:off x="978872" y="2332598"/>
            <a:ext cx="10515600" cy="2192805"/>
          </a:xfrm>
        </p:spPr>
        <p:txBody>
          <a:bodyPr anchor="ctr"/>
          <a:lstStyle/>
          <a:p>
            <a:pPr marL="0" indent="0" algn="ctr">
              <a:buNone/>
            </a:pPr>
            <a:r>
              <a:rPr lang="en-US" sz="4000" b="1"/>
              <a:t>Clive D’Souza, PhD</a:t>
            </a:r>
          </a:p>
          <a:p>
            <a:pPr marL="0" indent="0" algn="ctr">
              <a:buNone/>
            </a:pPr>
            <a:r>
              <a:rPr lang="en-US" sz="4000"/>
              <a:t>email: </a:t>
            </a:r>
            <a:r>
              <a:rPr lang="en-US" sz="4000">
                <a:hlinkClick r:id="rId2"/>
              </a:rPr>
              <a:t>crd85@pitt.edu</a:t>
            </a:r>
            <a:endParaRPr lang="en-US" sz="4000"/>
          </a:p>
          <a:p>
            <a:pPr marL="0" indent="0" algn="ctr">
              <a:buNone/>
            </a:pPr>
            <a:r>
              <a:rPr lang="en-US" sz="4000"/>
              <a:t>o: 412-383-2758,  m: 716-353-5837</a:t>
            </a:r>
          </a:p>
        </p:txBody>
      </p:sp>
      <p:sp>
        <p:nvSpPr>
          <p:cNvPr id="10" name="Slide Number Placeholder 9">
            <a:extLst>
              <a:ext uri="{FF2B5EF4-FFF2-40B4-BE49-F238E27FC236}">
                <a16:creationId xmlns:a16="http://schemas.microsoft.com/office/drawing/2014/main" id="{FD841419-07CD-456F-947F-A41BF3FE92FD}"/>
              </a:ext>
            </a:extLst>
          </p:cNvPr>
          <p:cNvSpPr>
            <a:spLocks noGrp="1"/>
          </p:cNvSpPr>
          <p:nvPr>
            <p:ph type="sldNum" sz="quarter" idx="12"/>
          </p:nvPr>
        </p:nvSpPr>
        <p:spPr/>
        <p:txBody>
          <a:bodyPr/>
          <a:lstStyle/>
          <a:p>
            <a:pPr defTabSz="609585"/>
            <a:fld id="{0B8F101A-5762-A94D-B26B-936FC3619C3C}" type="slidenum">
              <a:rPr lang="en-US" sz="2400">
                <a:solidFill>
                  <a:srgbClr val="FFFFFF"/>
                </a:solidFill>
                <a:latin typeface="Arial" panose="020B0604020202020204"/>
              </a:rPr>
              <a:pPr defTabSz="609585"/>
              <a:t>24</a:t>
            </a:fld>
            <a:endParaRPr lang="en-US" sz="2400">
              <a:solidFill>
                <a:srgbClr val="FFFFFF"/>
              </a:solidFill>
              <a:latin typeface="Arial" panose="020B0604020202020204"/>
            </a:endParaRPr>
          </a:p>
        </p:txBody>
      </p:sp>
    </p:spTree>
    <p:extLst>
      <p:ext uri="{BB962C8B-B14F-4D97-AF65-F5344CB8AC3E}">
        <p14:creationId xmlns:p14="http://schemas.microsoft.com/office/powerpoint/2010/main" val="278000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8133F27-02C1-4887-9F54-3D7D0B0913EE}"/>
              </a:ext>
            </a:extLst>
          </p:cNvPr>
          <p:cNvSpPr>
            <a:spLocks noGrp="1"/>
          </p:cNvSpPr>
          <p:nvPr>
            <p:ph type="title"/>
          </p:nvPr>
        </p:nvSpPr>
        <p:spPr>
          <a:xfrm>
            <a:off x="2017449" y="738909"/>
            <a:ext cx="6593151" cy="1634511"/>
          </a:xfrm>
        </p:spPr>
        <p:txBody>
          <a:bodyPr>
            <a:normAutofit fontScale="90000"/>
          </a:bodyPr>
          <a:lstStyle/>
          <a:p>
            <a:r>
              <a:rPr lang="en-US">
                <a:latin typeface="Arial" panose="020B0604020202020204" pitchFamily="34" charset="0"/>
                <a:cs typeface="Arial" panose="020B0604020202020204" pitchFamily="34" charset="0"/>
              </a:rPr>
              <a:t>Questions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about the Study</a:t>
            </a:r>
          </a:p>
        </p:txBody>
      </p:sp>
      <p:sp>
        <p:nvSpPr>
          <p:cNvPr id="11" name="Content Placeholder 1" descr="Questions, you may type and submit questions in the Q&amp;A area.">
            <a:extLst>
              <a:ext uri="{FF2B5EF4-FFF2-40B4-BE49-F238E27FC236}">
                <a16:creationId xmlns:a16="http://schemas.microsoft.com/office/drawing/2014/main" id="{B7728E30-EEBA-4456-90A7-CE7893F6A8A9}"/>
              </a:ext>
            </a:extLst>
          </p:cNvPr>
          <p:cNvSpPr txBox="1">
            <a:spLocks/>
          </p:cNvSpPr>
          <p:nvPr/>
        </p:nvSpPr>
        <p:spPr>
          <a:xfrm>
            <a:off x="1646531" y="1981200"/>
            <a:ext cx="6361398" cy="40039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C2DFFD">
                  <a:lumMod val="2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442ABCB-7E38-4C11-9848-7B516EA21630}"/>
              </a:ext>
            </a:extLst>
          </p:cNvPr>
          <p:cNvSpPr txBox="1"/>
          <p:nvPr/>
        </p:nvSpPr>
        <p:spPr>
          <a:xfrm>
            <a:off x="2017449" y="3036841"/>
            <a:ext cx="6361397" cy="2155783"/>
          </a:xfrm>
          <a:prstGeom prst="rect">
            <a:avLst/>
          </a:prstGeom>
          <a:noFill/>
        </p:spPr>
        <p:txBody>
          <a:bodyPr wrap="square">
            <a:spAutoFit/>
          </a:bodyPr>
          <a:lstStyle/>
          <a:p>
            <a:pPr marL="0" marR="0" lvl="0" indent="0" algn="ctr" defTabSz="514350" rtl="0" eaLnBrk="1" fontAlgn="base" latinLnBrk="0" hangingPunct="1">
              <a:lnSpc>
                <a:spcPct val="115000"/>
              </a:lnSpc>
              <a:spcBef>
                <a:spcPct val="0"/>
              </a:spcBef>
              <a:spcAft>
                <a:spcPct val="0"/>
              </a:spcAft>
              <a:buClrTx/>
              <a:buSzTx/>
              <a:buFontTx/>
              <a:buNone/>
              <a:tabLst/>
              <a:defRPr/>
            </a:pPr>
            <a:r>
              <a:rPr kumimoji="0" lang="en-US" altLang="en-US" sz="4000" b="1" i="0" u="none" strike="noStrike" kern="1200" cap="none" spc="0" normalizeH="0" baseline="0" noProof="0">
                <a:ln>
                  <a:noFill/>
                </a:ln>
                <a:effectLst/>
                <a:uLnTx/>
                <a:uFillTx/>
                <a:latin typeface="Arial" panose="020B0604020202020204" pitchFamily="34" charset="0"/>
                <a:cs typeface="Arial" panose="020B0604020202020204" pitchFamily="34" charset="0"/>
              </a:rPr>
              <a:t>You may type and submit questions in the Q&amp;A Area</a:t>
            </a:r>
          </a:p>
        </p:txBody>
      </p:sp>
      <p:sp>
        <p:nvSpPr>
          <p:cNvPr id="2" name="Slide Number Placeholder 1">
            <a:extLst>
              <a:ext uri="{FF2B5EF4-FFF2-40B4-BE49-F238E27FC236}">
                <a16:creationId xmlns:a16="http://schemas.microsoft.com/office/drawing/2014/main" id="{A869A0E3-53D6-75B0-328D-0EBD729B18B1}"/>
              </a:ext>
            </a:extLst>
          </p:cNvPr>
          <p:cNvSpPr>
            <a:spLocks noGrp="1"/>
          </p:cNvSpPr>
          <p:nvPr>
            <p:ph type="sldNum" sz="quarter" idx="12"/>
          </p:nvPr>
        </p:nvSpPr>
        <p:spPr/>
        <p:txBody>
          <a:bodyPr/>
          <a:lstStyle/>
          <a:p>
            <a:fld id="{8DC63C13-3CB5-41DF-87A9-439A56BB01FD}" type="slidenum">
              <a:rPr lang="en-US" smtClean="0"/>
              <a:t>25</a:t>
            </a:fld>
            <a:endParaRPr lang="en-US"/>
          </a:p>
        </p:txBody>
      </p:sp>
    </p:spTree>
    <p:extLst>
      <p:ext uri="{BB962C8B-B14F-4D97-AF65-F5344CB8AC3E}">
        <p14:creationId xmlns:p14="http://schemas.microsoft.com/office/powerpoint/2010/main" val="1867963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1FEA8-A5B5-BE08-D6EF-178FA53E32FC}"/>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Request for Information</a:t>
            </a:r>
          </a:p>
        </p:txBody>
      </p:sp>
      <p:sp>
        <p:nvSpPr>
          <p:cNvPr id="3" name="Content Placeholder 2">
            <a:extLst>
              <a:ext uri="{FF2B5EF4-FFF2-40B4-BE49-F238E27FC236}">
                <a16:creationId xmlns:a16="http://schemas.microsoft.com/office/drawing/2014/main" id="{054C828D-79F5-479F-DEAC-C091F4101A15}"/>
              </a:ext>
            </a:extLst>
          </p:cNvPr>
          <p:cNvSpPr>
            <a:spLocks noGrp="1"/>
          </p:cNvSpPr>
          <p:nvPr>
            <p:ph idx="1"/>
          </p:nvPr>
        </p:nvSpPr>
        <p:spPr>
          <a:xfrm>
            <a:off x="341745" y="1825625"/>
            <a:ext cx="11416145" cy="4351338"/>
          </a:xfrm>
        </p:spPr>
        <p:txBody>
          <a:bodyPr>
            <a:normAutofit lnSpcReduction="10000"/>
          </a:bodyPr>
          <a:lstStyle/>
          <a:p>
            <a:pPr marL="0" indent="0">
              <a:buNone/>
            </a:pPr>
            <a:r>
              <a:rPr lang="en-US" sz="3000">
                <a:latin typeface="Arial" panose="020B0604020202020204" pitchFamily="34" charset="0"/>
                <a:cs typeface="Arial" panose="020B0604020202020204" pitchFamily="34" charset="0"/>
              </a:rPr>
              <a:t>The Access Board is particularly interested in:</a:t>
            </a:r>
          </a:p>
          <a:p>
            <a:endParaRPr lang="en-US" sz="3000">
              <a:latin typeface="Arial" panose="020B0604020202020204" pitchFamily="34" charset="0"/>
              <a:cs typeface="Arial" panose="020B0604020202020204" pitchFamily="34" charset="0"/>
            </a:endParaRPr>
          </a:p>
          <a:p>
            <a:r>
              <a:rPr lang="en-US" sz="3000">
                <a:latin typeface="Arial" panose="020B0604020202020204" pitchFamily="34" charset="0"/>
                <a:cs typeface="Arial" panose="020B0604020202020204" pitchFamily="34" charset="0"/>
              </a:rPr>
              <a:t> The low height of adjustable MDE products currently on the market.</a:t>
            </a:r>
          </a:p>
          <a:p>
            <a:r>
              <a:rPr lang="en-US" sz="3000">
                <a:latin typeface="Arial" panose="020B0604020202020204" pitchFamily="34" charset="0"/>
                <a:cs typeface="Arial" panose="020B0604020202020204" pitchFamily="34" charset="0"/>
              </a:rPr>
              <a:t> Changes or innovations in the design and engineering of MDE that may have occurred since the Board issued standards in 2017.</a:t>
            </a:r>
          </a:p>
          <a:p>
            <a:r>
              <a:rPr lang="en-US" sz="3000">
                <a:latin typeface="Arial" panose="020B0604020202020204" pitchFamily="34" charset="0"/>
                <a:cs typeface="Arial" panose="020B0604020202020204" pitchFamily="34" charset="0"/>
              </a:rPr>
              <a:t> Updated information on the incremental costs for the design or redesign and manufacture of MDE that can provide a low transfer height of 17 inches. </a:t>
            </a:r>
          </a:p>
          <a:p>
            <a:endParaRPr lang="en-US"/>
          </a:p>
        </p:txBody>
      </p:sp>
      <p:sp>
        <p:nvSpPr>
          <p:cNvPr id="4" name="Slide Number Placeholder 3">
            <a:extLst>
              <a:ext uri="{FF2B5EF4-FFF2-40B4-BE49-F238E27FC236}">
                <a16:creationId xmlns:a16="http://schemas.microsoft.com/office/drawing/2014/main" id="{56DC4858-9B2C-F8E7-1BC6-6242455BBB86}"/>
              </a:ext>
            </a:extLst>
          </p:cNvPr>
          <p:cNvSpPr>
            <a:spLocks noGrp="1"/>
          </p:cNvSpPr>
          <p:nvPr>
            <p:ph type="sldNum" sz="quarter" idx="12"/>
          </p:nvPr>
        </p:nvSpPr>
        <p:spPr/>
        <p:txBody>
          <a:bodyPr/>
          <a:lstStyle/>
          <a:p>
            <a:fld id="{8DC63C13-3CB5-41DF-87A9-439A56BB01FD}" type="slidenum">
              <a:rPr lang="en-US" smtClean="0"/>
              <a:t>26</a:t>
            </a:fld>
            <a:endParaRPr lang="en-US"/>
          </a:p>
        </p:txBody>
      </p:sp>
    </p:spTree>
    <p:extLst>
      <p:ext uri="{BB962C8B-B14F-4D97-AF65-F5344CB8AC3E}">
        <p14:creationId xmlns:p14="http://schemas.microsoft.com/office/powerpoint/2010/main" val="3399355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icrophone at a podium">
            <a:extLst>
              <a:ext uri="{FF2B5EF4-FFF2-40B4-BE49-F238E27FC236}">
                <a16:creationId xmlns:a16="http://schemas.microsoft.com/office/drawing/2014/main" id="{50DFD23F-6227-4CA2-9BBE-BA309844A5BC}"/>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0" y="10"/>
            <a:ext cx="12192000" cy="6857990"/>
          </a:xfrm>
          <a:prstGeom prst="rect">
            <a:avLst/>
          </a:prstGeom>
        </p:spPr>
      </p:pic>
      <p:sp>
        <p:nvSpPr>
          <p:cNvPr id="17" name="Rectangle 16">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492B6E5-8BBF-4EEE-BE98-64E25F2BF140}"/>
              </a:ext>
            </a:extLst>
          </p:cNvPr>
          <p:cNvSpPr>
            <a:spLocks noGrp="1"/>
          </p:cNvSpPr>
          <p:nvPr>
            <p:ph type="title"/>
          </p:nvPr>
        </p:nvSpPr>
        <p:spPr>
          <a:xfrm>
            <a:off x="539387" y="400118"/>
            <a:ext cx="3759240" cy="1344975"/>
          </a:xfrm>
        </p:spPr>
        <p:txBody>
          <a:bodyPr vert="horz" lIns="91440" tIns="45720" rIns="91440" bIns="45720" rtlCol="0" anchor="ctr">
            <a:normAutofit/>
          </a:bodyPr>
          <a:lstStyle/>
          <a:p>
            <a:r>
              <a:rPr lang="en-US" sz="4000">
                <a:solidFill>
                  <a:schemeClr val="tx1"/>
                </a:solidFill>
                <a:latin typeface="Arial"/>
                <a:cs typeface="Arial"/>
              </a:rPr>
              <a:t>Public Comments </a:t>
            </a:r>
            <a:endParaRPr lang="en-US" sz="4000">
              <a:solidFill>
                <a:schemeClr val="tx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18E2A8C-24DE-4652-AFD1-A43F61AE9A24}"/>
              </a:ext>
            </a:extLst>
          </p:cNvPr>
          <p:cNvSpPr>
            <a:spLocks noGrp="1"/>
          </p:cNvSpPr>
          <p:nvPr>
            <p:ph sz="half" idx="2"/>
          </p:nvPr>
        </p:nvSpPr>
        <p:spPr>
          <a:xfrm>
            <a:off x="435429" y="1745093"/>
            <a:ext cx="4233762" cy="4372019"/>
          </a:xfrm>
        </p:spPr>
        <p:txBody>
          <a:bodyPr vert="horz" lIns="91440" tIns="45720" rIns="91440" bIns="45720" rtlCol="0" anchor="t">
            <a:normAutofit/>
          </a:bodyPr>
          <a:lstStyle/>
          <a:p>
            <a:r>
              <a:rPr lang="en-US" sz="1700">
                <a:latin typeface="Arial" panose="020B0604020202020204" pitchFamily="34" charset="0"/>
                <a:cs typeface="Arial" panose="020B0604020202020204" pitchFamily="34" charset="0"/>
              </a:rPr>
              <a:t>Request to share information, ideas, or comments using Zoom’s Q &amp; A feature:</a:t>
            </a:r>
          </a:p>
          <a:p>
            <a:pPr lvl="1"/>
            <a:r>
              <a:rPr lang="en-US" sz="1700">
                <a:latin typeface="Arial" panose="020B0604020202020204" pitchFamily="34" charset="0"/>
                <a:cs typeface="Arial" panose="020B0604020202020204" pitchFamily="34" charset="0"/>
              </a:rPr>
              <a:t>Name (and organization)</a:t>
            </a:r>
          </a:p>
          <a:p>
            <a:pPr lvl="1"/>
            <a:r>
              <a:rPr lang="en-US" sz="1700">
                <a:latin typeface="Arial" panose="020B0604020202020204" pitchFamily="34" charset="0"/>
                <a:cs typeface="Arial" panose="020B0604020202020204" pitchFamily="34" charset="0"/>
              </a:rPr>
              <a:t>Brief description of content</a:t>
            </a:r>
          </a:p>
          <a:p>
            <a:r>
              <a:rPr lang="en-US" sz="1700">
                <a:latin typeface="Arial" panose="020B0604020202020204" pitchFamily="34" charset="0"/>
                <a:cs typeface="Arial" panose="020B0604020202020204" pitchFamily="34" charset="0"/>
              </a:rPr>
              <a:t>Host will enter you into queue</a:t>
            </a:r>
          </a:p>
          <a:p>
            <a:r>
              <a:rPr lang="en-US" sz="1700">
                <a:latin typeface="Arial" panose="020B0604020202020204" pitchFamily="34" charset="0"/>
                <a:cs typeface="Arial" panose="020B0604020202020204" pitchFamily="34" charset="0"/>
              </a:rPr>
              <a:t>Moderator will announce when you should unmute (*6 by phone)</a:t>
            </a:r>
          </a:p>
          <a:p>
            <a:r>
              <a:rPr lang="en-US" sz="1700">
                <a:latin typeface="Arial" panose="020B0604020202020204" pitchFamily="34" charset="0"/>
                <a:cs typeface="Arial" panose="020B0604020202020204" pitchFamily="34" charset="0"/>
              </a:rPr>
              <a:t>Moderator will also announce next in que</a:t>
            </a:r>
          </a:p>
          <a:p>
            <a:r>
              <a:rPr lang="en-US" sz="1700">
                <a:latin typeface="Arial" panose="020B0604020202020204" pitchFamily="34" charset="0"/>
                <a:cs typeface="Arial" panose="020B0604020202020204" pitchFamily="34" charset="0"/>
              </a:rPr>
              <a:t>Presenters may respond to some comments</a:t>
            </a:r>
          </a:p>
          <a:p>
            <a:r>
              <a:rPr lang="en-US" sz="1700">
                <a:latin typeface="Arial" panose="020B0604020202020204" pitchFamily="34" charset="0"/>
                <a:cs typeface="Arial" panose="020B0604020202020204" pitchFamily="34" charset="0"/>
              </a:rPr>
              <a:t>Alternative: </a:t>
            </a:r>
            <a:r>
              <a:rPr lang="en-US" sz="1700">
                <a:latin typeface="Arial" panose="020B0604020202020204" pitchFamily="34" charset="0"/>
                <a:cs typeface="Arial" panose="020B0604020202020204" pitchFamily="34" charset="0"/>
                <a:hlinkClick r:id="rId3"/>
              </a:rPr>
              <a:t>events@access-board.gov</a:t>
            </a:r>
            <a:endParaRPr lang="en-US" sz="1700">
              <a:latin typeface="Arial" panose="020B0604020202020204" pitchFamily="34" charset="0"/>
              <a:cs typeface="Arial" panose="020B0604020202020204" pitchFamily="34" charset="0"/>
            </a:endParaRPr>
          </a:p>
          <a:p>
            <a:r>
              <a:rPr lang="en-US" sz="1700">
                <a:latin typeface="Arial" panose="020B0604020202020204" pitchFamily="34" charset="0"/>
                <a:cs typeface="Arial" panose="020B0604020202020204" pitchFamily="34" charset="0"/>
              </a:rPr>
              <a:t>ASL – note in request to comment</a:t>
            </a:r>
          </a:p>
          <a:p>
            <a:r>
              <a:rPr lang="en-US" sz="1700">
                <a:latin typeface="Arial" panose="020B0604020202020204" pitchFamily="34" charset="0"/>
                <a:cs typeface="Arial" panose="020B0604020202020204" pitchFamily="34" charset="0"/>
              </a:rPr>
              <a:t>Please limit comments to &lt; 3 min. </a:t>
            </a:r>
          </a:p>
        </p:txBody>
      </p:sp>
      <p:sp>
        <p:nvSpPr>
          <p:cNvPr id="3" name="Slide Number Placeholder 2">
            <a:extLst>
              <a:ext uri="{FF2B5EF4-FFF2-40B4-BE49-F238E27FC236}">
                <a16:creationId xmlns:a16="http://schemas.microsoft.com/office/drawing/2014/main" id="{F3E2A54F-0FA3-D7C8-C3D3-672E0918F712}"/>
              </a:ext>
            </a:extLst>
          </p:cNvPr>
          <p:cNvSpPr>
            <a:spLocks noGrp="1"/>
          </p:cNvSpPr>
          <p:nvPr>
            <p:ph type="sldNum" sz="quarter" idx="12"/>
          </p:nvPr>
        </p:nvSpPr>
        <p:spPr/>
        <p:txBody>
          <a:bodyPr/>
          <a:lstStyle/>
          <a:p>
            <a:fld id="{7705BDCA-5594-4972-87B5-AB3059BF9480}" type="slidenum">
              <a:rPr lang="en-US" smtClean="0"/>
              <a:t>27</a:t>
            </a:fld>
            <a:endParaRPr lang="en-US"/>
          </a:p>
        </p:txBody>
      </p:sp>
    </p:spTree>
    <p:extLst>
      <p:ext uri="{BB962C8B-B14F-4D97-AF65-F5344CB8AC3E}">
        <p14:creationId xmlns:p14="http://schemas.microsoft.com/office/powerpoint/2010/main" val="3237553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77BE-CA19-506C-6572-06515E70F23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Written Comments</a:t>
            </a:r>
          </a:p>
        </p:txBody>
      </p:sp>
      <p:sp>
        <p:nvSpPr>
          <p:cNvPr id="3" name="Content Placeholder 2">
            <a:extLst>
              <a:ext uri="{FF2B5EF4-FFF2-40B4-BE49-F238E27FC236}">
                <a16:creationId xmlns:a16="http://schemas.microsoft.com/office/drawing/2014/main" id="{B72D4148-CA23-942D-D5BF-EACB2937D7C7}"/>
              </a:ext>
            </a:extLst>
          </p:cNvPr>
          <p:cNvSpPr>
            <a:spLocks noGrp="1"/>
          </p:cNvSpPr>
          <p:nvPr>
            <p:ph idx="1"/>
          </p:nvPr>
        </p:nvSpPr>
        <p:spPr>
          <a:xfrm>
            <a:off x="389299" y="1825625"/>
            <a:ext cx="11553319" cy="4351338"/>
          </a:xfrm>
        </p:spPr>
        <p:txBody>
          <a:bodyPr/>
          <a:lstStyle/>
          <a:p>
            <a:r>
              <a:rPr lang="en-US">
                <a:latin typeface="Arial" panose="020B0604020202020204" pitchFamily="34" charset="0"/>
                <a:cs typeface="Arial" panose="020B0604020202020204" pitchFamily="34" charset="0"/>
              </a:rPr>
              <a:t> Comments may be submitted until May 27, 2022.</a:t>
            </a:r>
          </a:p>
          <a:p>
            <a:r>
              <a:rPr lang="en-US">
                <a:latin typeface="Arial" panose="020B0604020202020204" pitchFamily="34" charset="0"/>
                <a:cs typeface="Arial" panose="020B0604020202020204" pitchFamily="34" charset="0"/>
              </a:rPr>
              <a:t> Submit written comments via email to: </a:t>
            </a:r>
          </a:p>
          <a:p>
            <a:pPr marL="0" indent="0" algn="ctr">
              <a:buNone/>
            </a:pPr>
            <a:r>
              <a:rPr lang="en-US" b="1">
                <a:latin typeface="Arial" panose="020B0604020202020204" pitchFamily="34" charset="0"/>
                <a:cs typeface="Arial" panose="020B0604020202020204" pitchFamily="34" charset="0"/>
              </a:rPr>
              <a:t>mde@access-board.gov</a:t>
            </a:r>
          </a:p>
        </p:txBody>
      </p:sp>
      <p:pic>
        <p:nvPicPr>
          <p:cNvPr id="5" name="Picture 4" descr="A picture containing keyboard, electronics, indoor, computer&#10;">
            <a:extLst>
              <a:ext uri="{FF2B5EF4-FFF2-40B4-BE49-F238E27FC236}">
                <a16:creationId xmlns:a16="http://schemas.microsoft.com/office/drawing/2014/main" id="{F62FABD8-16CD-28CD-7DE3-1B43692BD6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5224" y="4104704"/>
            <a:ext cx="4501551" cy="2616771"/>
          </a:xfrm>
          <a:prstGeom prst="rect">
            <a:avLst/>
          </a:prstGeom>
        </p:spPr>
      </p:pic>
      <p:sp>
        <p:nvSpPr>
          <p:cNvPr id="4" name="Slide Number Placeholder 3">
            <a:extLst>
              <a:ext uri="{FF2B5EF4-FFF2-40B4-BE49-F238E27FC236}">
                <a16:creationId xmlns:a16="http://schemas.microsoft.com/office/drawing/2014/main" id="{73753973-A13E-CEED-DC74-C88B0E9A2F8C}"/>
              </a:ext>
            </a:extLst>
          </p:cNvPr>
          <p:cNvSpPr>
            <a:spLocks noGrp="1"/>
          </p:cNvSpPr>
          <p:nvPr>
            <p:ph type="sldNum" sz="quarter" idx="12"/>
          </p:nvPr>
        </p:nvSpPr>
        <p:spPr/>
        <p:txBody>
          <a:bodyPr/>
          <a:lstStyle/>
          <a:p>
            <a:fld id="{8DC63C13-3CB5-41DF-87A9-439A56BB01FD}" type="slidenum">
              <a:rPr lang="en-US" smtClean="0"/>
              <a:t>28</a:t>
            </a:fld>
            <a:endParaRPr lang="en-US"/>
          </a:p>
        </p:txBody>
      </p:sp>
    </p:spTree>
    <p:extLst>
      <p:ext uri="{BB962C8B-B14F-4D97-AF65-F5344CB8AC3E}">
        <p14:creationId xmlns:p14="http://schemas.microsoft.com/office/powerpoint/2010/main" val="3591029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8133F27-02C1-4887-9F54-3D7D0B0913EE}"/>
              </a:ext>
            </a:extLst>
          </p:cNvPr>
          <p:cNvSpPr>
            <a:spLocks noGrp="1"/>
          </p:cNvSpPr>
          <p:nvPr>
            <p:ph type="title"/>
          </p:nvPr>
        </p:nvSpPr>
        <p:spPr>
          <a:xfrm>
            <a:off x="768206" y="537008"/>
            <a:ext cx="7616825" cy="1153997"/>
          </a:xfrm>
        </p:spPr>
        <p:txBody>
          <a:bodyPr/>
          <a:lstStyle/>
          <a:p>
            <a:r>
              <a:rPr lang="en-US">
                <a:latin typeface="Arial" panose="020B0604020202020204" pitchFamily="34" charset="0"/>
                <a:cs typeface="Arial" panose="020B0604020202020204" pitchFamily="34" charset="0"/>
              </a:rPr>
              <a:t>Further Information</a:t>
            </a:r>
          </a:p>
        </p:txBody>
      </p:sp>
      <p:sp>
        <p:nvSpPr>
          <p:cNvPr id="11" name="Content Placeholder 1">
            <a:extLst>
              <a:ext uri="{FF2B5EF4-FFF2-40B4-BE49-F238E27FC236}">
                <a16:creationId xmlns:a16="http://schemas.microsoft.com/office/drawing/2014/main" id="{B7728E30-EEBA-4456-90A7-CE7893F6A8A9}"/>
              </a:ext>
            </a:extLst>
          </p:cNvPr>
          <p:cNvSpPr txBox="1">
            <a:spLocks/>
          </p:cNvSpPr>
          <p:nvPr/>
        </p:nvSpPr>
        <p:spPr>
          <a:xfrm>
            <a:off x="768206" y="1981200"/>
            <a:ext cx="7616825" cy="40039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U.S. Access Board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err="1">
                <a:solidFill>
                  <a:schemeClr val="tx1"/>
                </a:solidFill>
                <a:latin typeface="Arial" panose="020B0604020202020204" pitchFamily="34" charset="0"/>
                <a:cs typeface="Arial" panose="020B0604020202020204" pitchFamily="34" charset="0"/>
              </a:rPr>
              <a:t>mde</a:t>
            </a:r>
            <a:r>
              <a:rPr kumimoji="0" lang="en-US" sz="4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@access-board.gov</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www.access-board.gov</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(800) 872-2253 (voice)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(800) 993-2822 (TTY)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C2DFFD">
                  <a:lumMod val="25000"/>
                </a:srgbClr>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1BFDD584-7BFF-D04B-B34F-9914573B301C}"/>
              </a:ext>
            </a:extLst>
          </p:cNvPr>
          <p:cNvSpPr>
            <a:spLocks noGrp="1"/>
          </p:cNvSpPr>
          <p:nvPr>
            <p:ph type="sldNum" sz="quarter" idx="12"/>
          </p:nvPr>
        </p:nvSpPr>
        <p:spPr/>
        <p:txBody>
          <a:bodyPr/>
          <a:lstStyle/>
          <a:p>
            <a:fld id="{8DC63C13-3CB5-41DF-87A9-439A56BB01FD}" type="slidenum">
              <a:rPr lang="en-US" smtClean="0"/>
              <a:t>29</a:t>
            </a:fld>
            <a:endParaRPr lang="en-US"/>
          </a:p>
        </p:txBody>
      </p:sp>
    </p:spTree>
    <p:extLst>
      <p:ext uri="{BB962C8B-B14F-4D97-AF65-F5344CB8AC3E}">
        <p14:creationId xmlns:p14="http://schemas.microsoft.com/office/powerpoint/2010/main" val="1544331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achin Dev Pavithran Ph.D.  ">
            <a:extLst>
              <a:ext uri="{FF2B5EF4-FFF2-40B4-BE49-F238E27FC236}">
                <a16:creationId xmlns:a16="http://schemas.microsoft.com/office/drawing/2014/main" id="{85266CCE-2380-21BA-0DE0-9AD1E6298AE8}"/>
              </a:ext>
            </a:extLst>
          </p:cNvPr>
          <p:cNvSpPr>
            <a:spLocks noGrp="1"/>
          </p:cNvSpPr>
          <p:nvPr>
            <p:ph type="title"/>
          </p:nvPr>
        </p:nvSpPr>
        <p:spPr>
          <a:xfrm>
            <a:off x="7889461" y="1742768"/>
            <a:ext cx="4047447" cy="1600200"/>
          </a:xfrm>
        </p:spPr>
        <p:txBody>
          <a:bodyPr>
            <a:normAutofit fontScale="90000"/>
          </a:bodyPr>
          <a:lstStyle/>
          <a:p>
            <a:r>
              <a:rPr lang="en-US" sz="4000" b="1" err="1">
                <a:effectLst/>
                <a:latin typeface="Arial"/>
                <a:ea typeface="Calibri"/>
                <a:cs typeface="Arial"/>
              </a:rPr>
              <a:t>Sachin</a:t>
            </a:r>
            <a:r>
              <a:rPr lang="en-US" sz="4000" b="1">
                <a:effectLst/>
                <a:latin typeface="Arial"/>
                <a:ea typeface="Calibri"/>
                <a:cs typeface="Arial"/>
              </a:rPr>
              <a:t> Dev Pavithran</a:t>
            </a:r>
            <a:r>
              <a:rPr lang="en-US">
                <a:latin typeface="Arial"/>
                <a:ea typeface="Calibri"/>
                <a:cs typeface="Arial"/>
              </a:rPr>
              <a:t>,</a:t>
            </a:r>
            <a:r>
              <a:rPr lang="en-US" sz="4000" b="1">
                <a:effectLst/>
                <a:latin typeface="Arial"/>
                <a:ea typeface="Calibri"/>
                <a:cs typeface="Arial"/>
              </a:rPr>
              <a:t> Ph.D.</a:t>
            </a:r>
            <a:r>
              <a:rPr lang="en-US">
                <a:latin typeface="Arial"/>
                <a:ea typeface="Calibri"/>
                <a:cs typeface="Arial"/>
              </a:rPr>
              <a:t> </a:t>
            </a:r>
            <a:r>
              <a:rPr lang="en-US"/>
              <a:t> </a:t>
            </a:r>
          </a:p>
        </p:txBody>
      </p:sp>
      <p:pic>
        <p:nvPicPr>
          <p:cNvPr id="7" name="Picture Placeholder 6" descr="Sachin Dev Pavithran Ph.D.  Executive Director&#10;U.S. Access Board&#10;">
            <a:extLst>
              <a:ext uri="{FF2B5EF4-FFF2-40B4-BE49-F238E27FC236}">
                <a16:creationId xmlns:a16="http://schemas.microsoft.com/office/drawing/2014/main" id="{E0E41B9A-CE71-BC9B-2DBF-EC9FE04D61E9}"/>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C9E45433-073B-7A31-5BBC-67F5CF217E75}"/>
              </a:ext>
            </a:extLst>
          </p:cNvPr>
          <p:cNvSpPr>
            <a:spLocks noGrp="1"/>
          </p:cNvSpPr>
          <p:nvPr>
            <p:ph type="body" sz="half" idx="2"/>
          </p:nvPr>
        </p:nvSpPr>
        <p:spPr/>
        <p:txBody>
          <a:bodyPr vert="horz" lIns="91440" tIns="45720" rIns="91440" bIns="45720" rtlCol="0" anchor="t">
            <a:normAutofit/>
          </a:bodyPr>
          <a:lstStyle/>
          <a:p>
            <a:r>
              <a:rPr lang="en-US">
                <a:latin typeface="Arial"/>
                <a:cs typeface="Arial"/>
              </a:rPr>
              <a:t>Executive Director</a:t>
            </a:r>
          </a:p>
          <a:p>
            <a:r>
              <a:rPr lang="en-US">
                <a:latin typeface="Arial"/>
                <a:cs typeface="Arial"/>
              </a:rPr>
              <a:t>U.S. Access Board</a:t>
            </a:r>
          </a:p>
          <a:p>
            <a:endParaRPr lang="en-US"/>
          </a:p>
        </p:txBody>
      </p:sp>
      <p:sp>
        <p:nvSpPr>
          <p:cNvPr id="5" name="Slide Number Placeholder 4">
            <a:extLst>
              <a:ext uri="{FF2B5EF4-FFF2-40B4-BE49-F238E27FC236}">
                <a16:creationId xmlns:a16="http://schemas.microsoft.com/office/drawing/2014/main" id="{A7C8CEA1-1F31-A051-9E70-FC5B3709B259}"/>
              </a:ext>
            </a:extLst>
          </p:cNvPr>
          <p:cNvSpPr>
            <a:spLocks noGrp="1"/>
          </p:cNvSpPr>
          <p:nvPr>
            <p:ph type="sldNum" sz="quarter" idx="12"/>
          </p:nvPr>
        </p:nvSpPr>
        <p:spPr/>
        <p:txBody>
          <a:bodyPr/>
          <a:lstStyle/>
          <a:p>
            <a:fld id="{EFE6D0DB-7C1D-4495-94DC-5D212A17A7E3}" type="slidenum">
              <a:rPr lang="en-US" smtClean="0"/>
              <a:t>3</a:t>
            </a:fld>
            <a:endParaRPr lang="en-US"/>
          </a:p>
        </p:txBody>
      </p:sp>
    </p:spTree>
    <p:extLst>
      <p:ext uri="{BB962C8B-B14F-4D97-AF65-F5344CB8AC3E}">
        <p14:creationId xmlns:p14="http://schemas.microsoft.com/office/powerpoint/2010/main" val="2169840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42ABCB-7E38-4C11-9848-7B516EA21630}"/>
              </a:ext>
            </a:extLst>
          </p:cNvPr>
          <p:cNvSpPr txBox="1">
            <a:spLocks noGrp="1"/>
          </p:cNvSpPr>
          <p:nvPr>
            <p:ph type="title" idx="4294967295"/>
          </p:nvPr>
        </p:nvSpPr>
        <p:spPr>
          <a:xfrm>
            <a:off x="1998789" y="918794"/>
            <a:ext cx="6094520" cy="47990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514350" rtl="0" eaLnBrk="1" fontAlgn="base" latinLnBrk="0" hangingPunct="1">
              <a:lnSpc>
                <a:spcPct val="115000"/>
              </a:lnSpc>
              <a:spcBef>
                <a:spcPct val="0"/>
              </a:spcBef>
              <a:spcAft>
                <a:spcPct val="0"/>
              </a:spcAft>
              <a:buClrTx/>
              <a:buSzTx/>
              <a:buFontTx/>
              <a:buNone/>
              <a:tabLst/>
              <a:defRPr/>
            </a:pPr>
            <a:r>
              <a:rPr kumimoji="0" lang="en-US" altLang="en-US" sz="5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Thank you for joining us today.</a:t>
            </a:r>
          </a:p>
          <a:p>
            <a:pPr marL="0" marR="0" lvl="0" indent="0" algn="ctr" defTabSz="514350" rtl="0" eaLnBrk="1" fontAlgn="base" latinLnBrk="0" hangingPunct="1">
              <a:lnSpc>
                <a:spcPct val="115000"/>
              </a:lnSpc>
              <a:spcBef>
                <a:spcPct val="0"/>
              </a:spcBef>
              <a:spcAft>
                <a:spcPct val="0"/>
              </a:spcAft>
              <a:buClrTx/>
              <a:buSzTx/>
              <a:buFontTx/>
              <a:buNone/>
              <a:tabLst/>
              <a:defRPr/>
            </a:pPr>
            <a:endParaRPr kumimoji="0" lang="en-US" altLang="en-US"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ctr" defTabSz="514350" rtl="0" eaLnBrk="1" fontAlgn="base" latinLnBrk="0" hangingPunct="1">
              <a:lnSpc>
                <a:spcPct val="115000"/>
              </a:lnSpc>
              <a:spcBef>
                <a:spcPct val="0"/>
              </a:spcBef>
              <a:spcAft>
                <a:spcPct val="0"/>
              </a:spcAft>
              <a:buClrTx/>
              <a:buSzTx/>
              <a:buFontTx/>
              <a:buNone/>
              <a:tabLst/>
              <a:defRPr/>
            </a:pPr>
            <a:r>
              <a:rPr kumimoji="0" lang="en-US" altLang="en-US" sz="2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This concludes our event.  This event has been recorded, and the recording will be available on the Access Board’s homepage and its YouTube Channel soon. </a:t>
            </a:r>
          </a:p>
        </p:txBody>
      </p:sp>
      <p:sp>
        <p:nvSpPr>
          <p:cNvPr id="2" name="Slide Number Placeholder 1">
            <a:extLst>
              <a:ext uri="{FF2B5EF4-FFF2-40B4-BE49-F238E27FC236}">
                <a16:creationId xmlns:a16="http://schemas.microsoft.com/office/drawing/2014/main" id="{C1036A44-D301-1BE5-1E4E-D5EBA717A6A5}"/>
              </a:ext>
            </a:extLst>
          </p:cNvPr>
          <p:cNvSpPr>
            <a:spLocks noGrp="1"/>
          </p:cNvSpPr>
          <p:nvPr>
            <p:ph type="sldNum" sz="quarter" idx="12"/>
          </p:nvPr>
        </p:nvSpPr>
        <p:spPr/>
        <p:txBody>
          <a:bodyPr/>
          <a:lstStyle/>
          <a:p>
            <a:fld id="{8DC63C13-3CB5-41DF-87A9-439A56BB01FD}" type="slidenum">
              <a:rPr lang="en-US" smtClean="0"/>
              <a:t>30</a:t>
            </a:fld>
            <a:endParaRPr lang="en-US"/>
          </a:p>
        </p:txBody>
      </p:sp>
    </p:spTree>
    <p:extLst>
      <p:ext uri="{BB962C8B-B14F-4D97-AF65-F5344CB8AC3E}">
        <p14:creationId xmlns:p14="http://schemas.microsoft.com/office/powerpoint/2010/main" val="4144592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C74BD-EF0C-40E3-B3CE-BCB1C90C781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Next presenter…</a:t>
            </a:r>
          </a:p>
        </p:txBody>
      </p:sp>
      <p:pic>
        <p:nvPicPr>
          <p:cNvPr id="4" name="Graphic 3" descr="U.S. Access Board Logo">
            <a:extLst>
              <a:ext uri="{FF2B5EF4-FFF2-40B4-BE49-F238E27FC236}">
                <a16:creationId xmlns:a16="http://schemas.microsoft.com/office/drawing/2014/main" id="{4552D1C6-993F-444E-8030-5EAAA557E65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720" y="924560"/>
            <a:ext cx="5059680" cy="5059680"/>
          </a:xfrm>
          <a:prstGeom prst="rect">
            <a:avLst/>
          </a:prstGeom>
        </p:spPr>
      </p:pic>
      <p:sp>
        <p:nvSpPr>
          <p:cNvPr id="2" name="Slide Number Placeholder 1">
            <a:extLst>
              <a:ext uri="{FF2B5EF4-FFF2-40B4-BE49-F238E27FC236}">
                <a16:creationId xmlns:a16="http://schemas.microsoft.com/office/drawing/2014/main" id="{F15350D2-360C-BB13-611B-BFB4DEF689B2}"/>
              </a:ext>
            </a:extLst>
          </p:cNvPr>
          <p:cNvSpPr>
            <a:spLocks noGrp="1"/>
          </p:cNvSpPr>
          <p:nvPr>
            <p:ph type="sldNum" sz="quarter" idx="12"/>
          </p:nvPr>
        </p:nvSpPr>
        <p:spPr/>
        <p:txBody>
          <a:bodyPr/>
          <a:lstStyle/>
          <a:p>
            <a:fld id="{7705BDCA-5594-4972-87B5-AB3059BF9480}" type="slidenum">
              <a:rPr lang="en-US" smtClean="0"/>
              <a:t>31</a:t>
            </a:fld>
            <a:endParaRPr lang="en-US"/>
          </a:p>
        </p:txBody>
      </p:sp>
    </p:spTree>
    <p:extLst>
      <p:ext uri="{BB962C8B-B14F-4D97-AF65-F5344CB8AC3E}">
        <p14:creationId xmlns:p14="http://schemas.microsoft.com/office/powerpoint/2010/main" val="2690411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596D6-5269-8747-4D76-36DB8377FB26}"/>
              </a:ext>
            </a:extLst>
          </p:cNvPr>
          <p:cNvSpPr>
            <a:spLocks noGrp="1"/>
          </p:cNvSpPr>
          <p:nvPr>
            <p:ph type="title"/>
          </p:nvPr>
        </p:nvSpPr>
        <p:spPr/>
        <p:txBody>
          <a:bodyPr/>
          <a:lstStyle/>
          <a:p>
            <a:r>
              <a:rPr lang="en-US">
                <a:latin typeface="Arial"/>
                <a:cs typeface="Arial"/>
              </a:rPr>
              <a:t>Bobby Stinnette</a:t>
            </a:r>
          </a:p>
        </p:txBody>
      </p:sp>
      <p:pic>
        <p:nvPicPr>
          <p:cNvPr id="11" name="Picture Placeholder 10" descr="Bobby Stinnette wearing a suit and tie&#10;">
            <a:extLst>
              <a:ext uri="{FF2B5EF4-FFF2-40B4-BE49-F238E27FC236}">
                <a16:creationId xmlns:a16="http://schemas.microsoft.com/office/drawing/2014/main" id="{106181DE-D717-6D48-DC70-59ECCD620A70}"/>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51A30568-AE41-AF4C-98C4-AB0C2A2CC1E1}"/>
              </a:ext>
            </a:extLst>
          </p:cNvPr>
          <p:cNvSpPr>
            <a:spLocks noGrp="1"/>
          </p:cNvSpPr>
          <p:nvPr>
            <p:ph type="body" sz="half" idx="2"/>
          </p:nvPr>
        </p:nvSpPr>
        <p:spPr>
          <a:xfrm>
            <a:off x="7889461" y="3342968"/>
            <a:ext cx="4298232" cy="2439988"/>
          </a:xfrm>
        </p:spPr>
        <p:txBody>
          <a:bodyPr vert="horz" lIns="91440" tIns="45720" rIns="91440" bIns="45720" rtlCol="0" anchor="t">
            <a:normAutofit/>
          </a:bodyPr>
          <a:lstStyle/>
          <a:p>
            <a:r>
              <a:rPr lang="en-US">
                <a:latin typeface="Arial"/>
                <a:cs typeface="Arial"/>
              </a:rPr>
              <a:t>Accessibility Specialist</a:t>
            </a:r>
            <a:endParaRPr lang="en-US"/>
          </a:p>
          <a:p>
            <a:r>
              <a:rPr lang="en-US">
                <a:latin typeface="Arial"/>
                <a:cs typeface="Arial"/>
              </a:rPr>
              <a:t>U.S. Access Board</a:t>
            </a:r>
          </a:p>
        </p:txBody>
      </p:sp>
      <p:sp>
        <p:nvSpPr>
          <p:cNvPr id="5" name="Slide Number Placeholder 4">
            <a:extLst>
              <a:ext uri="{FF2B5EF4-FFF2-40B4-BE49-F238E27FC236}">
                <a16:creationId xmlns:a16="http://schemas.microsoft.com/office/drawing/2014/main" id="{25E4475C-B1AE-0AA9-15F2-F8452C783160}"/>
              </a:ext>
            </a:extLst>
          </p:cNvPr>
          <p:cNvSpPr>
            <a:spLocks noGrp="1"/>
          </p:cNvSpPr>
          <p:nvPr>
            <p:ph type="sldNum" sz="quarter" idx="12"/>
          </p:nvPr>
        </p:nvSpPr>
        <p:spPr/>
        <p:txBody>
          <a:bodyPr/>
          <a:lstStyle/>
          <a:p>
            <a:fld id="{EFE6D0DB-7C1D-4495-94DC-5D212A17A7E3}" type="slidenum">
              <a:rPr lang="en-US" smtClean="0"/>
              <a:t>4</a:t>
            </a:fld>
            <a:endParaRPr lang="en-US"/>
          </a:p>
        </p:txBody>
      </p:sp>
    </p:spTree>
    <p:extLst>
      <p:ext uri="{BB962C8B-B14F-4D97-AF65-F5344CB8AC3E}">
        <p14:creationId xmlns:p14="http://schemas.microsoft.com/office/powerpoint/2010/main" val="3523943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DD44D7-D871-4D5E-99F2-44DBA5592F76}"/>
              </a:ext>
            </a:extLst>
          </p:cNvPr>
          <p:cNvSpPr>
            <a:spLocks noGrp="1"/>
          </p:cNvSpPr>
          <p:nvPr>
            <p:ph type="title"/>
          </p:nvPr>
        </p:nvSpPr>
        <p:spPr>
          <a:xfrm>
            <a:off x="129208" y="274950"/>
            <a:ext cx="11933583" cy="1325562"/>
          </a:xfrm>
        </p:spPr>
        <p:txBody>
          <a:bodyPr>
            <a:normAutofit/>
          </a:bodyPr>
          <a:lstStyle/>
          <a:p>
            <a:r>
              <a:rPr lang="en-US">
                <a:latin typeface="Arial"/>
                <a:cs typeface="Arial"/>
              </a:rPr>
              <a:t>Background</a:t>
            </a:r>
          </a:p>
        </p:txBody>
      </p:sp>
      <p:sp>
        <p:nvSpPr>
          <p:cNvPr id="3" name="Content Placeholder 2" descr="MRI">
            <a:extLst>
              <a:ext uri="{FF2B5EF4-FFF2-40B4-BE49-F238E27FC236}">
                <a16:creationId xmlns:a16="http://schemas.microsoft.com/office/drawing/2014/main" id="{46DC2A09-F039-4AA6-A74F-E8AE1820E6BA}"/>
              </a:ext>
            </a:extLst>
          </p:cNvPr>
          <p:cNvSpPr>
            <a:spLocks noGrp="1"/>
          </p:cNvSpPr>
          <p:nvPr>
            <p:ph idx="1"/>
          </p:nvPr>
        </p:nvSpPr>
        <p:spPr>
          <a:xfrm>
            <a:off x="477077" y="2289347"/>
            <a:ext cx="11489636" cy="4293703"/>
          </a:xfrm>
        </p:spPr>
        <p:txBody>
          <a:bodyPr vert="horz" lIns="91440" tIns="45720" rIns="91440" bIns="45720" rtlCol="0" anchor="t">
            <a:normAutofit lnSpcReduction="10000"/>
          </a:bodyPr>
          <a:lstStyle/>
          <a:p>
            <a:pPr>
              <a:lnSpc>
                <a:spcPct val="107000"/>
              </a:lnSpc>
              <a:spcBef>
                <a:spcPts val="0"/>
              </a:spcBef>
              <a:spcAft>
                <a:spcPts val="800"/>
              </a:spcAft>
            </a:pPr>
            <a:r>
              <a:rPr lang="en-US" sz="2800" b="1" i="1">
                <a:solidFill>
                  <a:srgbClr val="000000"/>
                </a:solidFill>
                <a:effectLst/>
                <a:latin typeface="Arial"/>
                <a:ea typeface="Calibri"/>
                <a:cs typeface="Calibri"/>
              </a:rPr>
              <a:t>Section 510 of the Rehabilitation Act </a:t>
            </a:r>
            <a:r>
              <a:rPr lang="en-US" sz="2800" b="0" i="0">
                <a:solidFill>
                  <a:srgbClr val="000000"/>
                </a:solidFill>
                <a:effectLst/>
                <a:latin typeface="Arial"/>
                <a:ea typeface="Calibri"/>
                <a:cs typeface="Calibri"/>
              </a:rPr>
              <a:t>charges the Access Board with developing and maintaining accessibility standards for medical equipment used by health care providers for diagnostic </a:t>
            </a:r>
            <a:r>
              <a:rPr lang="en-US" sz="2800">
                <a:solidFill>
                  <a:srgbClr val="000000"/>
                </a:solidFill>
                <a:latin typeface="Arial"/>
                <a:ea typeface="Calibri"/>
                <a:cs typeface="Calibri"/>
              </a:rPr>
              <a:t>purposes.  </a:t>
            </a:r>
            <a:r>
              <a:rPr lang="en-US" sz="2800">
                <a:latin typeface="Arial"/>
                <a:ea typeface="Calibri"/>
                <a:cs typeface="Times New Roman"/>
              </a:rPr>
              <a:t> </a:t>
            </a:r>
            <a:endParaRPr lang="en-US" sz="2800">
              <a:effectLst/>
              <a:latin typeface="Arial"/>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800">
                <a:effectLst/>
                <a:latin typeface="Arial"/>
                <a:ea typeface="Calibri"/>
                <a:cs typeface="Times New Roman"/>
              </a:rPr>
              <a:t>In 2017</a:t>
            </a:r>
            <a:r>
              <a:rPr lang="en-US" sz="2800">
                <a:latin typeface="Arial"/>
                <a:ea typeface="Calibri"/>
                <a:cs typeface="Times New Roman"/>
              </a:rPr>
              <a:t>,</a:t>
            </a:r>
            <a:r>
              <a:rPr lang="en-US" sz="2800">
                <a:effectLst/>
                <a:latin typeface="Arial"/>
                <a:ea typeface="Calibri"/>
                <a:cs typeface="Times New Roman"/>
              </a:rPr>
              <a:t> </a:t>
            </a:r>
            <a:r>
              <a:rPr lang="en-US" sz="2800">
                <a:latin typeface="Arial"/>
                <a:ea typeface="Calibri"/>
                <a:cs typeface="Times New Roman"/>
              </a:rPr>
              <a:t>the Access Board</a:t>
            </a:r>
            <a:r>
              <a:rPr lang="en-US" sz="2800">
                <a:effectLst/>
                <a:latin typeface="Arial"/>
                <a:ea typeface="Calibri"/>
                <a:cs typeface="Times New Roman"/>
              </a:rPr>
              <a:t> issued </a:t>
            </a:r>
            <a:r>
              <a:rPr lang="en-US" sz="2800" b="1">
                <a:effectLst/>
                <a:latin typeface="Arial"/>
                <a:ea typeface="Calibri"/>
                <a:cs typeface="Times New Roman"/>
              </a:rPr>
              <a:t>Medical Diagnostic Equipment</a:t>
            </a:r>
            <a:r>
              <a:rPr lang="en-US" sz="2800" b="1">
                <a:latin typeface="Arial"/>
                <a:ea typeface="Calibri"/>
                <a:cs typeface="Times New Roman"/>
              </a:rPr>
              <a:t> (MDE) s</a:t>
            </a:r>
            <a:r>
              <a:rPr lang="en-US" sz="2800" b="1">
                <a:effectLst/>
                <a:latin typeface="Arial"/>
                <a:ea typeface="Calibri"/>
                <a:cs typeface="Times New Roman"/>
              </a:rPr>
              <a:t>tandards </a:t>
            </a:r>
            <a:r>
              <a:rPr lang="en-US" sz="2800">
                <a:effectLst/>
                <a:latin typeface="Arial"/>
                <a:ea typeface="Calibri"/>
                <a:cs typeface="Times New Roman"/>
              </a:rPr>
              <a:t>establishing minimum technical criteria to ensure that medical diagnostic equipment in physician's offices, clinics, emergency rooms, hospitals, and other medical settings is independently accessible to, and usable by, individuals with disabilities.</a:t>
            </a:r>
          </a:p>
          <a:p>
            <a:pPr marR="0">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58E98CC-2A99-10E1-370C-93A0C12A4CFD}"/>
              </a:ext>
            </a:extLst>
          </p:cNvPr>
          <p:cNvSpPr>
            <a:spLocks noGrp="1"/>
          </p:cNvSpPr>
          <p:nvPr>
            <p:ph type="sldNum" sz="quarter" idx="12"/>
          </p:nvPr>
        </p:nvSpPr>
        <p:spPr/>
        <p:txBody>
          <a:bodyPr/>
          <a:lstStyle/>
          <a:p>
            <a:fld id="{8DC63C13-3CB5-41DF-87A9-439A56BB01FD}" type="slidenum">
              <a:rPr lang="en-US" smtClean="0"/>
              <a:t>5</a:t>
            </a:fld>
            <a:endParaRPr lang="en-US"/>
          </a:p>
        </p:txBody>
      </p:sp>
    </p:spTree>
    <p:extLst>
      <p:ext uri="{BB962C8B-B14F-4D97-AF65-F5344CB8AC3E}">
        <p14:creationId xmlns:p14="http://schemas.microsoft.com/office/powerpoint/2010/main" val="2405153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4C72-C120-0D35-12C1-B7EF0FF0C090}"/>
              </a:ext>
            </a:extLst>
          </p:cNvPr>
          <p:cNvSpPr>
            <a:spLocks noGrp="1"/>
          </p:cNvSpPr>
          <p:nvPr>
            <p:ph type="title"/>
          </p:nvPr>
        </p:nvSpPr>
        <p:spPr>
          <a:xfrm>
            <a:off x="838200" y="188149"/>
            <a:ext cx="10515600" cy="1325563"/>
          </a:xfrm>
        </p:spPr>
        <p:txBody>
          <a:bodyPr anchor="ctr">
            <a:normAutofit/>
          </a:bodyPr>
          <a:lstStyle/>
          <a:p>
            <a:r>
              <a:rPr lang="en-US">
                <a:latin typeface="Arial"/>
                <a:cs typeface="Arial"/>
              </a:rPr>
              <a:t>Background Continued…</a:t>
            </a:r>
          </a:p>
        </p:txBody>
      </p:sp>
      <p:sp>
        <p:nvSpPr>
          <p:cNvPr id="4" name="Content Placeholder 3">
            <a:extLst>
              <a:ext uri="{FF2B5EF4-FFF2-40B4-BE49-F238E27FC236}">
                <a16:creationId xmlns:a16="http://schemas.microsoft.com/office/drawing/2014/main" id="{C0A48D18-C611-DCAD-519E-FB39C1C7D1D0}"/>
              </a:ext>
            </a:extLst>
          </p:cNvPr>
          <p:cNvSpPr>
            <a:spLocks noGrp="1"/>
          </p:cNvSpPr>
          <p:nvPr>
            <p:ph sz="half" idx="1"/>
          </p:nvPr>
        </p:nvSpPr>
        <p:spPr>
          <a:xfrm>
            <a:off x="211238" y="1825625"/>
            <a:ext cx="6310130" cy="4901135"/>
          </a:xfrm>
        </p:spPr>
        <p:txBody>
          <a:bodyPr vert="horz" lIns="91440" tIns="45720" rIns="91440" bIns="45720" rtlCol="0" anchor="t">
            <a:normAutofit fontScale="92500" lnSpcReduction="10000"/>
          </a:bodyPr>
          <a:lstStyle/>
          <a:p>
            <a:pPr marL="0" indent="0">
              <a:buNone/>
            </a:pPr>
            <a:endParaRPr lang="en-US" sz="3100"/>
          </a:p>
          <a:p>
            <a:pPr marL="0" indent="0">
              <a:lnSpc>
                <a:spcPct val="120000"/>
              </a:lnSpc>
              <a:spcBef>
                <a:spcPts val="0"/>
              </a:spcBef>
              <a:buNone/>
            </a:pPr>
            <a:r>
              <a:rPr lang="en-US" sz="3100">
                <a:latin typeface="Arial"/>
                <a:cs typeface="Arial"/>
              </a:rPr>
              <a:t>Among other specifications, Medical Diagnostic Equipment Standards address: </a:t>
            </a:r>
          </a:p>
          <a:p>
            <a:pPr>
              <a:lnSpc>
                <a:spcPct val="120000"/>
              </a:lnSpc>
              <a:spcBef>
                <a:spcPts val="0"/>
              </a:spcBef>
            </a:pPr>
            <a:r>
              <a:rPr lang="en-US" sz="3100">
                <a:latin typeface="Arial"/>
                <a:cs typeface="Arial"/>
              </a:rPr>
              <a:t>the height and adjustability of MDE equipment that patients who use wheelchairs must transfer onto, including examination tables and chairs, procedure tables, and imaging equipment with tables.</a:t>
            </a:r>
            <a:endParaRPr lang="en-US">
              <a:ea typeface="Calibri" panose="020F0502020204030204"/>
              <a:cs typeface="Calibri" panose="020F0502020204030204"/>
            </a:endParaRPr>
          </a:p>
          <a:p>
            <a:endParaRPr lang="en-US" sz="3100"/>
          </a:p>
        </p:txBody>
      </p:sp>
      <p:sp>
        <p:nvSpPr>
          <p:cNvPr id="5" name="Slide Number Placeholder 4">
            <a:extLst>
              <a:ext uri="{FF2B5EF4-FFF2-40B4-BE49-F238E27FC236}">
                <a16:creationId xmlns:a16="http://schemas.microsoft.com/office/drawing/2014/main" id="{D8F5766C-7B65-B5AF-553A-FEF11E4807B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FE6D0DB-7C1D-4495-94DC-5D212A17A7E3}" type="slidenum">
              <a:rPr lang="en-US" smtClean="0"/>
              <a:pPr>
                <a:spcAft>
                  <a:spcPts val="600"/>
                </a:spcAft>
              </a:pPr>
              <a:t>6</a:t>
            </a:fld>
            <a:endParaRPr lang="en-US"/>
          </a:p>
        </p:txBody>
      </p:sp>
      <p:pic>
        <p:nvPicPr>
          <p:cNvPr id="9" name="Content Placeholder 8" descr="Image of an adjustable exam table">
            <a:extLst>
              <a:ext uri="{FF2B5EF4-FFF2-40B4-BE49-F238E27FC236}">
                <a16:creationId xmlns:a16="http://schemas.microsoft.com/office/drawing/2014/main" id="{9D63ADE2-B667-6DE5-444B-7E3D6D1F032F}"/>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625542" y="2332418"/>
            <a:ext cx="5181600" cy="3627120"/>
          </a:xfrm>
          <a:prstGeom prst="rect">
            <a:avLst/>
          </a:prstGeom>
        </p:spPr>
      </p:pic>
    </p:spTree>
    <p:extLst>
      <p:ext uri="{BB962C8B-B14F-4D97-AF65-F5344CB8AC3E}">
        <p14:creationId xmlns:p14="http://schemas.microsoft.com/office/powerpoint/2010/main" val="64008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DD44D7-D871-4D5E-99F2-44DBA5592F76}"/>
              </a:ext>
            </a:extLst>
          </p:cNvPr>
          <p:cNvSpPr>
            <a:spLocks noGrp="1"/>
          </p:cNvSpPr>
          <p:nvPr>
            <p:ph type="title"/>
          </p:nvPr>
        </p:nvSpPr>
        <p:spPr>
          <a:xfrm>
            <a:off x="838200" y="188149"/>
            <a:ext cx="10515600" cy="1325563"/>
          </a:xfrm>
        </p:spPr>
        <p:txBody>
          <a:bodyPr anchor="ctr">
            <a:normAutofit/>
          </a:bodyPr>
          <a:lstStyle/>
          <a:p>
            <a:r>
              <a:rPr lang="en-US" sz="4400">
                <a:latin typeface="Arial"/>
                <a:cs typeface="Arial"/>
              </a:rPr>
              <a:t>Rulemaking on Medical Diagnostic Equipment Standards</a:t>
            </a:r>
          </a:p>
        </p:txBody>
      </p:sp>
      <p:pic>
        <p:nvPicPr>
          <p:cNvPr id="8" name="Content Placeholder 7" descr="image of the final repot Anthropometry of wheeled Mobility Project.&#10;&#10;Three images&#10;&#10;- image of a wheelchair measuring device&#10;-image of a male in a wheelchair rollig">
            <a:extLst>
              <a:ext uri="{FF2B5EF4-FFF2-40B4-BE49-F238E27FC236}">
                <a16:creationId xmlns:a16="http://schemas.microsoft.com/office/drawing/2014/main" id="{05E7EFEB-87B2-ECE2-711E-8905AD3FEB0F}"/>
              </a:ext>
            </a:extLst>
          </p:cNvPr>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410429" y="1825625"/>
            <a:ext cx="4890299" cy="4833668"/>
          </a:xfrm>
          <a:prstGeom prst="rect">
            <a:avLst/>
          </a:prstGeom>
          <a:noFill/>
        </p:spPr>
      </p:pic>
      <p:sp>
        <p:nvSpPr>
          <p:cNvPr id="7" name="Content Placeholder 6">
            <a:extLst>
              <a:ext uri="{FF2B5EF4-FFF2-40B4-BE49-F238E27FC236}">
                <a16:creationId xmlns:a16="http://schemas.microsoft.com/office/drawing/2014/main" id="{7956225A-3C7E-595E-DB68-60CD84C08E00}"/>
              </a:ext>
            </a:extLst>
          </p:cNvPr>
          <p:cNvSpPr>
            <a:spLocks noGrp="1"/>
          </p:cNvSpPr>
          <p:nvPr>
            <p:ph sz="half" idx="2"/>
          </p:nvPr>
        </p:nvSpPr>
        <p:spPr>
          <a:xfrm>
            <a:off x="5472535" y="1825624"/>
            <a:ext cx="6514270" cy="4833668"/>
          </a:xfrm>
        </p:spPr>
        <p:txBody>
          <a:bodyPr vert="horz" lIns="91440" tIns="45720" rIns="91440" bIns="45720" rtlCol="0" anchor="t">
            <a:normAutofit/>
          </a:bodyPr>
          <a:lstStyle/>
          <a:p>
            <a:pPr marL="0" indent="0">
              <a:buNone/>
            </a:pPr>
            <a:r>
              <a:rPr lang="en-US" sz="2400" dirty="0">
                <a:latin typeface="Arial"/>
                <a:cs typeface="Arial"/>
              </a:rPr>
              <a:t>December 2010 –  Final Report: The Anthropometry of Wheeled Mobility Project collected anthropometric data on 495 people who use wheeled mobility devices in the United States </a:t>
            </a:r>
            <a:r>
              <a:rPr lang="en-US" sz="2400" i="1" dirty="0">
                <a:latin typeface="Arial"/>
                <a:cs typeface="Arial"/>
              </a:rPr>
              <a:t>conducted by the University of Buffalo Center for Inclusive Design and Environmental Access (</a:t>
            </a:r>
            <a:r>
              <a:rPr lang="en-US" sz="2400" i="1" dirty="0" err="1">
                <a:latin typeface="Arial"/>
                <a:cs typeface="Arial"/>
              </a:rPr>
              <a:t>IDeA</a:t>
            </a:r>
            <a:r>
              <a:rPr lang="en-US" sz="2400" i="1" dirty="0">
                <a:latin typeface="Arial"/>
                <a:cs typeface="Arial"/>
              </a:rPr>
              <a:t> Center). </a:t>
            </a:r>
          </a:p>
          <a:p>
            <a:pPr marL="0" indent="0">
              <a:buNone/>
            </a:pPr>
            <a:r>
              <a:rPr lang="en-US" sz="2400" dirty="0">
                <a:latin typeface="Arial"/>
                <a:cs typeface="Arial"/>
              </a:rPr>
              <a:t>Researchers measured wheelchair seat height, occupied length, turning radii, reach ranges, and other dimensions. </a:t>
            </a:r>
          </a:p>
          <a:p>
            <a:pPr marL="0" indent="0">
              <a:buNone/>
            </a:pPr>
            <a:r>
              <a:rPr lang="en-US" sz="2400" b="1" dirty="0">
                <a:latin typeface="Arial"/>
                <a:cs typeface="Arial"/>
              </a:rPr>
              <a:t>Finding</a:t>
            </a:r>
            <a:r>
              <a:rPr lang="en-US" sz="2400" dirty="0">
                <a:latin typeface="Arial"/>
                <a:cs typeface="Arial"/>
              </a:rPr>
              <a:t>: occupied seat heights for people who use wheeled mobility devices vary considerably.</a:t>
            </a:r>
          </a:p>
          <a:p>
            <a:pPr marL="0" indent="0">
              <a:buNone/>
            </a:pPr>
            <a:endParaRPr lang="en-US" sz="2400" dirty="0"/>
          </a:p>
          <a:p>
            <a:pPr marL="0" indent="0">
              <a:buNone/>
            </a:pPr>
            <a:endParaRPr lang="en-US" sz="2400" dirty="0"/>
          </a:p>
          <a:p>
            <a:endParaRPr lang="en-US" sz="2400" dirty="0"/>
          </a:p>
          <a:p>
            <a:endParaRPr lang="en-US" sz="2000" dirty="0"/>
          </a:p>
          <a:p>
            <a:endParaRPr lang="en-US" sz="2000" dirty="0"/>
          </a:p>
        </p:txBody>
      </p:sp>
      <p:sp>
        <p:nvSpPr>
          <p:cNvPr id="15" name="Slide Number Placeholder 4">
            <a:extLst>
              <a:ext uri="{FF2B5EF4-FFF2-40B4-BE49-F238E27FC236}">
                <a16:creationId xmlns:a16="http://schemas.microsoft.com/office/drawing/2014/main" id="{44296BFA-5C08-4F46-BFA7-411F491CEA1B}"/>
              </a:ext>
            </a:extLst>
          </p:cNvPr>
          <p:cNvSpPr>
            <a:spLocks noGrp="1"/>
          </p:cNvSpPr>
          <p:nvPr>
            <p:ph type="sldNum" sz="quarter" idx="12"/>
          </p:nvPr>
        </p:nvSpPr>
        <p:spPr>
          <a:xfrm>
            <a:off x="8610600" y="6356350"/>
            <a:ext cx="2743200" cy="365125"/>
          </a:xfrm>
        </p:spPr>
        <p:txBody>
          <a:bodyPr/>
          <a:lstStyle/>
          <a:p>
            <a:pPr>
              <a:spcAft>
                <a:spcPts val="600"/>
              </a:spcAft>
            </a:pPr>
            <a:fld id="{EFE6D0DB-7C1D-4495-94DC-5D212A17A7E3}" type="slidenum">
              <a:rPr lang="en-US" smtClean="0"/>
              <a:pPr>
                <a:spcAft>
                  <a:spcPts val="600"/>
                </a:spcAft>
              </a:pPr>
              <a:t>7</a:t>
            </a:fld>
            <a:endParaRPr lang="en-US"/>
          </a:p>
        </p:txBody>
      </p:sp>
    </p:spTree>
    <p:extLst>
      <p:ext uri="{BB962C8B-B14F-4D97-AF65-F5344CB8AC3E}">
        <p14:creationId xmlns:p14="http://schemas.microsoft.com/office/powerpoint/2010/main" val="251764209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DD44D7-D871-4D5E-99F2-44DBA5592F76}"/>
              </a:ext>
            </a:extLst>
          </p:cNvPr>
          <p:cNvSpPr>
            <a:spLocks noGrp="1"/>
          </p:cNvSpPr>
          <p:nvPr>
            <p:ph type="title"/>
          </p:nvPr>
        </p:nvSpPr>
        <p:spPr>
          <a:xfrm>
            <a:off x="129208" y="274950"/>
            <a:ext cx="11933583" cy="1325562"/>
          </a:xfrm>
        </p:spPr>
        <p:txBody>
          <a:bodyPr>
            <a:normAutofit fontScale="90000"/>
          </a:bodyPr>
          <a:lstStyle/>
          <a:p>
            <a:r>
              <a:rPr lang="en-US">
                <a:latin typeface="Arial"/>
                <a:cs typeface="Arial"/>
              </a:rPr>
              <a:t> </a:t>
            </a:r>
            <a:r>
              <a:rPr lang="en-US">
                <a:latin typeface="Arial"/>
                <a:ea typeface="+mj-lt"/>
                <a:cs typeface="Arial"/>
              </a:rPr>
              <a:t>N</a:t>
            </a:r>
            <a:r>
              <a:rPr lang="en-US">
                <a:latin typeface="Arial"/>
                <a:ea typeface="+mj-lt"/>
                <a:cs typeface="+mj-lt"/>
              </a:rPr>
              <a:t>otice of Proposed Rulemaking </a:t>
            </a:r>
            <a:br>
              <a:rPr lang="en-US">
                <a:latin typeface="Arial"/>
                <a:ea typeface="+mj-lt"/>
                <a:cs typeface="+mj-lt"/>
              </a:rPr>
            </a:br>
            <a:r>
              <a:rPr lang="en-US">
                <a:latin typeface="Arial"/>
                <a:ea typeface="+mj-lt"/>
                <a:cs typeface="+mj-lt"/>
              </a:rPr>
              <a:t>for MDE Standards</a:t>
            </a:r>
            <a:endParaRPr lang="en-US" sz="4400">
              <a:latin typeface="Arial"/>
              <a:cs typeface="Arial"/>
            </a:endParaRPr>
          </a:p>
        </p:txBody>
      </p:sp>
      <p:sp>
        <p:nvSpPr>
          <p:cNvPr id="3" name="Content Placeholder 2" descr="MRI">
            <a:extLst>
              <a:ext uri="{FF2B5EF4-FFF2-40B4-BE49-F238E27FC236}">
                <a16:creationId xmlns:a16="http://schemas.microsoft.com/office/drawing/2014/main" id="{46DC2A09-F039-4AA6-A74F-E8AE1820E6BA}"/>
              </a:ext>
            </a:extLst>
          </p:cNvPr>
          <p:cNvSpPr>
            <a:spLocks noGrp="1"/>
          </p:cNvSpPr>
          <p:nvPr>
            <p:ph idx="1"/>
          </p:nvPr>
        </p:nvSpPr>
        <p:spPr>
          <a:xfrm>
            <a:off x="477077" y="2086791"/>
            <a:ext cx="11489636" cy="4496259"/>
          </a:xfrm>
        </p:spPr>
        <p:txBody>
          <a:bodyPr vert="horz" lIns="91440" tIns="45720" rIns="91440" bIns="45720" rtlCol="0" anchor="t">
            <a:normAutofit fontScale="85000" lnSpcReduction="20000"/>
          </a:bodyPr>
          <a:lstStyle/>
          <a:p>
            <a:pPr>
              <a:lnSpc>
                <a:spcPct val="107000"/>
              </a:lnSpc>
              <a:spcBef>
                <a:spcPts val="0"/>
              </a:spcBef>
              <a:spcAft>
                <a:spcPts val="800"/>
              </a:spcAft>
            </a:pPr>
            <a:r>
              <a:rPr lang="en-US" sz="2800">
                <a:latin typeface="Arial"/>
                <a:ea typeface="Calibri"/>
                <a:cs typeface="Times New Roman"/>
              </a:rPr>
              <a:t>February </a:t>
            </a:r>
            <a:r>
              <a:rPr lang="en-US" sz="2800">
                <a:effectLst/>
                <a:latin typeface="Arial"/>
                <a:ea typeface="Calibri"/>
                <a:cs typeface="Times New Roman"/>
              </a:rPr>
              <a:t>2012</a:t>
            </a:r>
            <a:r>
              <a:rPr lang="en-US" sz="2800">
                <a:latin typeface="Arial"/>
                <a:ea typeface="Calibri"/>
                <a:cs typeface="Times New Roman"/>
              </a:rPr>
              <a:t>:</a:t>
            </a:r>
            <a:r>
              <a:rPr lang="en-US" sz="2800">
                <a:effectLst/>
                <a:latin typeface="Arial"/>
                <a:ea typeface="Calibri"/>
                <a:cs typeface="Times New Roman"/>
              </a:rPr>
              <a:t> the </a:t>
            </a:r>
            <a:r>
              <a:rPr lang="en-US" sz="2800">
                <a:latin typeface="Arial"/>
                <a:ea typeface="Calibri"/>
                <a:cs typeface="Times New Roman"/>
              </a:rPr>
              <a:t>Access Board</a:t>
            </a:r>
            <a:r>
              <a:rPr lang="en-US" sz="2800">
                <a:effectLst/>
                <a:latin typeface="Arial"/>
                <a:ea typeface="Calibri"/>
                <a:cs typeface="Times New Roman"/>
              </a:rPr>
              <a:t> sought public comment on whether the height of transfer surfaces should be adjustable within a range of 17 inches minimum and 25 inches maximum.</a:t>
            </a:r>
            <a:r>
              <a:rPr lang="en-US" sz="2800">
                <a:latin typeface="Arial"/>
                <a:ea typeface="Calibri"/>
                <a:cs typeface="Times New Roman"/>
              </a:rPr>
              <a:t> </a:t>
            </a:r>
            <a:endParaRPr lang="en-US" sz="2800">
              <a:effectLst/>
              <a:latin typeface="Arial"/>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800">
              <a:effectLst/>
              <a:latin typeface="Arial"/>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800">
                <a:effectLst/>
                <a:latin typeface="Arial"/>
                <a:ea typeface="Calibri"/>
                <a:cs typeface="Times New Roman"/>
              </a:rPr>
              <a:t>July</a:t>
            </a:r>
            <a:r>
              <a:rPr lang="en-US" sz="2800">
                <a:latin typeface="Arial"/>
                <a:ea typeface="Calibri"/>
                <a:cs typeface="Times New Roman"/>
              </a:rPr>
              <a:t> 2012: the Access Board</a:t>
            </a:r>
            <a:r>
              <a:rPr lang="en-US" sz="2800">
                <a:effectLst/>
                <a:latin typeface="Arial"/>
                <a:ea typeface="Calibri"/>
                <a:cs typeface="Times New Roman"/>
              </a:rPr>
              <a:t> organized an advisory committee representing stakeholders to provide recommendations on how the MDE Standards should be finalized based on the public comments received.</a:t>
            </a:r>
          </a:p>
          <a:p>
            <a:pPr marR="0">
              <a:lnSpc>
                <a:spcPct val="107000"/>
              </a:lnSpc>
              <a:spcBef>
                <a:spcPts val="0"/>
              </a:spcBef>
              <a:spcAft>
                <a:spcPts val="800"/>
              </a:spcAft>
            </a:pPr>
            <a:endParaRPr lang="en-US" sz="2800">
              <a:effectLst/>
              <a:latin typeface="Arial"/>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sz="2800">
                <a:effectLst/>
                <a:latin typeface="Arial"/>
                <a:ea typeface="Calibri"/>
                <a:cs typeface="Times New Roman"/>
              </a:rPr>
              <a:t>Most commenters supported a requirement for adjustability and a high transfer surface height of 25 inches but a consensus was not reached on what the low transfer height should be.</a:t>
            </a:r>
          </a:p>
          <a:p>
            <a:pPr marR="0">
              <a:lnSpc>
                <a:spcPct val="107000"/>
              </a:lnSpc>
              <a:spcBef>
                <a:spcPts val="0"/>
              </a:spcBef>
              <a:spcAft>
                <a:spcPts val="800"/>
              </a:spcAft>
            </a:pPr>
            <a:endParaRPr lang="en-US" sz="2800">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CBC58C5-0014-526B-279C-015FE15B0D84}"/>
              </a:ext>
            </a:extLst>
          </p:cNvPr>
          <p:cNvSpPr>
            <a:spLocks noGrp="1"/>
          </p:cNvSpPr>
          <p:nvPr>
            <p:ph type="sldNum" sz="quarter" idx="12"/>
          </p:nvPr>
        </p:nvSpPr>
        <p:spPr/>
        <p:txBody>
          <a:bodyPr/>
          <a:lstStyle/>
          <a:p>
            <a:fld id="{8DC63C13-3CB5-41DF-87A9-439A56BB01FD}" type="slidenum">
              <a:rPr lang="en-US" smtClean="0"/>
              <a:t>8</a:t>
            </a:fld>
            <a:endParaRPr lang="en-US"/>
          </a:p>
        </p:txBody>
      </p:sp>
    </p:spTree>
    <p:extLst>
      <p:ext uri="{BB962C8B-B14F-4D97-AF65-F5344CB8AC3E}">
        <p14:creationId xmlns:p14="http://schemas.microsoft.com/office/powerpoint/2010/main" val="3358959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48A66-99BB-9210-621D-24210C7D92F3}"/>
              </a:ext>
            </a:extLst>
          </p:cNvPr>
          <p:cNvSpPr>
            <a:spLocks noGrp="1"/>
          </p:cNvSpPr>
          <p:nvPr>
            <p:ph type="title"/>
          </p:nvPr>
        </p:nvSpPr>
        <p:spPr/>
        <p:txBody>
          <a:bodyPr>
            <a:normAutofit/>
          </a:bodyPr>
          <a:lstStyle/>
          <a:p>
            <a:r>
              <a:rPr lang="en-US" sz="4000">
                <a:latin typeface="Arial"/>
                <a:cs typeface="Arial"/>
              </a:rPr>
              <a:t>Medical Diagnostic Equipment Final Rule</a:t>
            </a:r>
          </a:p>
        </p:txBody>
      </p:sp>
      <p:sp>
        <p:nvSpPr>
          <p:cNvPr id="3" name="Content Placeholder 2">
            <a:extLst>
              <a:ext uri="{FF2B5EF4-FFF2-40B4-BE49-F238E27FC236}">
                <a16:creationId xmlns:a16="http://schemas.microsoft.com/office/drawing/2014/main" id="{B58805ED-DD23-93F3-ED78-7A216E4AEC3F}"/>
              </a:ext>
            </a:extLst>
          </p:cNvPr>
          <p:cNvSpPr>
            <a:spLocks noGrp="1"/>
          </p:cNvSpPr>
          <p:nvPr>
            <p:ph idx="1"/>
          </p:nvPr>
        </p:nvSpPr>
        <p:spPr>
          <a:xfrm>
            <a:off x="489527" y="2179781"/>
            <a:ext cx="11314546" cy="4257611"/>
          </a:xfrm>
        </p:spPr>
        <p:txBody>
          <a:bodyPr vert="horz" lIns="91440" tIns="45720" rIns="91440" bIns="45720" rtlCol="0" anchor="t">
            <a:normAutofit/>
          </a:bodyPr>
          <a:lstStyle/>
          <a:p>
            <a:pPr marL="0" indent="0">
              <a:buNone/>
            </a:pPr>
            <a:r>
              <a:rPr lang="en-US" sz="3200">
                <a:latin typeface="Arial"/>
                <a:cs typeface="Arial"/>
              </a:rPr>
              <a:t>January 2017 – Access Board issued a final rule:</a:t>
            </a:r>
          </a:p>
          <a:p>
            <a:pPr marL="0" indent="0">
              <a:buNone/>
            </a:pPr>
            <a:endParaRPr lang="en-US" sz="1200">
              <a:latin typeface="Arial"/>
              <a:cs typeface="Arial"/>
            </a:endParaRPr>
          </a:p>
          <a:p>
            <a:r>
              <a:rPr lang="en-US" sz="3200">
                <a:latin typeface="Arial"/>
                <a:cs typeface="Arial"/>
              </a:rPr>
              <a:t> Transfer surfaces to be adjustable 17–19 to 25 inches</a:t>
            </a:r>
          </a:p>
          <a:p>
            <a:r>
              <a:rPr lang="en-US" sz="3200">
                <a:latin typeface="Arial"/>
                <a:cs typeface="Arial"/>
              </a:rPr>
              <a:t> Four unspecified heights between the high and low</a:t>
            </a:r>
          </a:p>
          <a:p>
            <a:r>
              <a:rPr lang="en-US" sz="3200">
                <a:latin typeface="Arial"/>
                <a:cs typeface="Arial"/>
              </a:rPr>
              <a:t> Approach taken due to insufficient information on low transfer height</a:t>
            </a:r>
          </a:p>
          <a:p>
            <a:r>
              <a:rPr lang="en-US" sz="3200">
                <a:latin typeface="Arial"/>
                <a:cs typeface="Arial"/>
              </a:rPr>
              <a:t> Five Year Sunset provision extended to January 2025</a:t>
            </a:r>
          </a:p>
          <a:p>
            <a:endParaRPr lang="en-US"/>
          </a:p>
        </p:txBody>
      </p:sp>
      <p:sp>
        <p:nvSpPr>
          <p:cNvPr id="4" name="Slide Number Placeholder 3">
            <a:extLst>
              <a:ext uri="{FF2B5EF4-FFF2-40B4-BE49-F238E27FC236}">
                <a16:creationId xmlns:a16="http://schemas.microsoft.com/office/drawing/2014/main" id="{19358124-7EBF-2189-6D42-6B250A38BDAE}"/>
              </a:ext>
            </a:extLst>
          </p:cNvPr>
          <p:cNvSpPr>
            <a:spLocks noGrp="1"/>
          </p:cNvSpPr>
          <p:nvPr>
            <p:ph type="sldNum" sz="quarter" idx="12"/>
          </p:nvPr>
        </p:nvSpPr>
        <p:spPr/>
        <p:txBody>
          <a:bodyPr/>
          <a:lstStyle/>
          <a:p>
            <a:fld id="{8DC63C13-3CB5-41DF-87A9-439A56BB01FD}" type="slidenum">
              <a:rPr lang="en-US" smtClean="0"/>
              <a:t>9</a:t>
            </a:fld>
            <a:endParaRPr lang="en-US"/>
          </a:p>
        </p:txBody>
      </p:sp>
    </p:spTree>
    <p:extLst>
      <p:ext uri="{BB962C8B-B14F-4D97-AF65-F5344CB8AC3E}">
        <p14:creationId xmlns:p14="http://schemas.microsoft.com/office/powerpoint/2010/main" val="199150372"/>
      </p:ext>
    </p:extLst>
  </p:cSld>
  <p:clrMapOvr>
    <a:masterClrMapping/>
  </p:clrMapOvr>
</p:sld>
</file>

<file path=ppt/theme/theme1.xml><?xml version="1.0" encoding="utf-8"?>
<a:theme xmlns:a="http://schemas.openxmlformats.org/drawingml/2006/main" name="Access Board - Light">
  <a:themeElements>
    <a:clrScheme name="Access Board">
      <a:dk1>
        <a:sysClr val="windowText" lastClr="000000"/>
      </a:dk1>
      <a:lt1>
        <a:sysClr val="window" lastClr="FFFFFF"/>
      </a:lt1>
      <a:dk2>
        <a:srgbClr val="162E51"/>
      </a:dk2>
      <a:lt2>
        <a:srgbClr val="CEDDF2"/>
      </a:lt2>
      <a:accent1>
        <a:srgbClr val="8A181A"/>
      </a:accent1>
      <a:accent2>
        <a:srgbClr val="F9DFE0"/>
      </a:accent2>
      <a:accent3>
        <a:srgbClr val="A5A5A5"/>
      </a:accent3>
      <a:accent4>
        <a:srgbClr val="B31F23"/>
      </a:accent4>
      <a:accent5>
        <a:srgbClr val="5B9BD5"/>
      </a:accent5>
      <a:accent6>
        <a:srgbClr val="C2DFFD"/>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ing for Inclusion - Architectural Trends and Social Justice" id="{7A77E3D2-4216-433C-8659-A658D18EEAF5}" vid="{D10639BD-34E3-4724-87D5-02CA2DAFB49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ccess Board - Dark">
  <a:themeElements>
    <a:clrScheme name="Access Board">
      <a:dk1>
        <a:sysClr val="windowText" lastClr="000000"/>
      </a:dk1>
      <a:lt1>
        <a:sysClr val="window" lastClr="FFFFFF"/>
      </a:lt1>
      <a:dk2>
        <a:srgbClr val="162E51"/>
      </a:dk2>
      <a:lt2>
        <a:srgbClr val="CEDDF2"/>
      </a:lt2>
      <a:accent1>
        <a:srgbClr val="8A181A"/>
      </a:accent1>
      <a:accent2>
        <a:srgbClr val="F9DFE0"/>
      </a:accent2>
      <a:accent3>
        <a:srgbClr val="A5A5A5"/>
      </a:accent3>
      <a:accent4>
        <a:srgbClr val="B31F23"/>
      </a:accent4>
      <a:accent5>
        <a:srgbClr val="5B9BD5"/>
      </a:accent5>
      <a:accent6>
        <a:srgbClr val="C2DFFD"/>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ing for Inclusion - Architectural Trends and Social Justice" id="{7A77E3D2-4216-433C-8659-A658D18EEAF5}" vid="{55C9661F-20F0-4BD3-BC49-F0677B2AD94A}"/>
    </a:ext>
  </a:extLst>
</a:theme>
</file>

<file path=ppt/theme/theme3.xml><?xml version="1.0" encoding="utf-8"?>
<a:theme xmlns:a="http://schemas.openxmlformats.org/drawingml/2006/main" name="1_Access Board - Light">
  <a:themeElements>
    <a:clrScheme name="Access Board">
      <a:dk1>
        <a:sysClr val="windowText" lastClr="000000"/>
      </a:dk1>
      <a:lt1>
        <a:sysClr val="window" lastClr="FFFFFF"/>
      </a:lt1>
      <a:dk2>
        <a:srgbClr val="162E51"/>
      </a:dk2>
      <a:lt2>
        <a:srgbClr val="CEDDF2"/>
      </a:lt2>
      <a:accent1>
        <a:srgbClr val="8A181A"/>
      </a:accent1>
      <a:accent2>
        <a:srgbClr val="F9DFE0"/>
      </a:accent2>
      <a:accent3>
        <a:srgbClr val="A5A5A5"/>
      </a:accent3>
      <a:accent4>
        <a:srgbClr val="B31F23"/>
      </a:accent4>
      <a:accent5>
        <a:srgbClr val="5B9BD5"/>
      </a:accent5>
      <a:accent6>
        <a:srgbClr val="C2DFFD"/>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ing for Inclusion - Architectural Trends and Social Justice" id="{58E3E076-6696-475A-9398-697251E3306A}" vid="{0F835EA3-0748-422A-8639-6C3DA18C188B}"/>
    </a:ext>
  </a:extLst>
</a:theme>
</file>

<file path=ppt/theme/theme4.xml><?xml version="1.0" encoding="utf-8"?>
<a:theme xmlns:a="http://schemas.openxmlformats.org/drawingml/2006/main" name="Access Board - Light">
  <a:themeElements>
    <a:clrScheme name="Access Board">
      <a:dk1>
        <a:sysClr val="windowText" lastClr="000000"/>
      </a:dk1>
      <a:lt1>
        <a:sysClr val="window" lastClr="FFFFFF"/>
      </a:lt1>
      <a:dk2>
        <a:srgbClr val="162E51"/>
      </a:dk2>
      <a:lt2>
        <a:srgbClr val="CEDDF2"/>
      </a:lt2>
      <a:accent1>
        <a:srgbClr val="8A181A"/>
      </a:accent1>
      <a:accent2>
        <a:srgbClr val="F9DFE0"/>
      </a:accent2>
      <a:accent3>
        <a:srgbClr val="A5A5A5"/>
      </a:accent3>
      <a:accent4>
        <a:srgbClr val="B31F23"/>
      </a:accent4>
      <a:accent5>
        <a:srgbClr val="5B9BD5"/>
      </a:accent5>
      <a:accent6>
        <a:srgbClr val="C2DFFD"/>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 Board Master Pages  -  Read-Only" id="{BB6D993B-5126-4F92-854F-2F2E132567BF}" vid="{A962332D-32C5-4C0B-8F89-D809EDD18C8C}"/>
    </a:ext>
  </a:extLst>
</a:theme>
</file>

<file path=ppt/theme/theme5.xml><?xml version="1.0" encoding="utf-8"?>
<a:theme xmlns:a="http://schemas.openxmlformats.org/drawingml/2006/main" name="Access Board - Dark">
  <a:themeElements>
    <a:clrScheme name="Access Board">
      <a:dk1>
        <a:sysClr val="windowText" lastClr="000000"/>
      </a:dk1>
      <a:lt1>
        <a:sysClr val="window" lastClr="FFFFFF"/>
      </a:lt1>
      <a:dk2>
        <a:srgbClr val="162E51"/>
      </a:dk2>
      <a:lt2>
        <a:srgbClr val="CEDDF2"/>
      </a:lt2>
      <a:accent1>
        <a:srgbClr val="8A181A"/>
      </a:accent1>
      <a:accent2>
        <a:srgbClr val="F9DFE0"/>
      </a:accent2>
      <a:accent3>
        <a:srgbClr val="A5A5A5"/>
      </a:accent3>
      <a:accent4>
        <a:srgbClr val="B31F23"/>
      </a:accent4>
      <a:accent5>
        <a:srgbClr val="5B9BD5"/>
      </a:accent5>
      <a:accent6>
        <a:srgbClr val="C2DFFD"/>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 Board Master Pages" id="{41619A8A-B178-40E8-B6C3-B9F50215B517}" vid="{CC28A606-4CF1-4D4E-B890-08CA57E5DA73}"/>
    </a:ext>
  </a:extLst>
</a:theme>
</file>

<file path=ppt/theme/theme6.xml><?xml version="1.0" encoding="utf-8"?>
<a:theme xmlns:a="http://schemas.openxmlformats.org/drawingml/2006/main" name="2_Access Board - Light">
  <a:themeElements>
    <a:clrScheme name="Access Board">
      <a:dk1>
        <a:sysClr val="windowText" lastClr="000000"/>
      </a:dk1>
      <a:lt1>
        <a:sysClr val="window" lastClr="FFFFFF"/>
      </a:lt1>
      <a:dk2>
        <a:srgbClr val="162E51"/>
      </a:dk2>
      <a:lt2>
        <a:srgbClr val="CEDDF2"/>
      </a:lt2>
      <a:accent1>
        <a:srgbClr val="8A181A"/>
      </a:accent1>
      <a:accent2>
        <a:srgbClr val="F9DFE0"/>
      </a:accent2>
      <a:accent3>
        <a:srgbClr val="A5A5A5"/>
      </a:accent3>
      <a:accent4>
        <a:srgbClr val="B31F23"/>
      </a:accent4>
      <a:accent5>
        <a:srgbClr val="5B9BD5"/>
      </a:accent5>
      <a:accent6>
        <a:srgbClr val="C2DFFD"/>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clusive fitness presentation" id="{4422D1E8-07D2-4C14-937C-91862E200079}" vid="{05E7F61A-9743-4A42-A70E-E9BA4E76C928}"/>
    </a:ext>
  </a:extLst>
</a:theme>
</file>

<file path=ppt/theme/theme7.xml><?xml version="1.0" encoding="utf-8"?>
<a:theme xmlns:a="http://schemas.openxmlformats.org/drawingml/2006/main" name="5_Office Theme">
  <a:themeElements>
    <a:clrScheme name="new website 2">
      <a:dk1>
        <a:sysClr val="windowText" lastClr="000000"/>
      </a:dk1>
      <a:lt1>
        <a:sysClr val="window" lastClr="FFFFFF"/>
      </a:lt1>
      <a:dk2>
        <a:srgbClr val="005EA2"/>
      </a:dk2>
      <a:lt2>
        <a:srgbClr val="F0F0F0"/>
      </a:lt2>
      <a:accent1>
        <a:srgbClr val="0050D8"/>
      </a:accent1>
      <a:accent2>
        <a:srgbClr val="8B0A03"/>
      </a:accent2>
      <a:accent3>
        <a:srgbClr val="D9E8F6"/>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Access Board - Light">
  <a:themeElements>
    <a:clrScheme name="Access Board">
      <a:dk1>
        <a:sysClr val="windowText" lastClr="000000"/>
      </a:dk1>
      <a:lt1>
        <a:sysClr val="window" lastClr="FFFFFF"/>
      </a:lt1>
      <a:dk2>
        <a:srgbClr val="162E51"/>
      </a:dk2>
      <a:lt2>
        <a:srgbClr val="CEDDF2"/>
      </a:lt2>
      <a:accent1>
        <a:srgbClr val="8A181A"/>
      </a:accent1>
      <a:accent2>
        <a:srgbClr val="F9DFE0"/>
      </a:accent2>
      <a:accent3>
        <a:srgbClr val="A5A5A5"/>
      </a:accent3>
      <a:accent4>
        <a:srgbClr val="B31F23"/>
      </a:accent4>
      <a:accent5>
        <a:srgbClr val="5B9BD5"/>
      </a:accent5>
      <a:accent6>
        <a:srgbClr val="C2DFFD"/>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clusive fitness presentation" id="{4422D1E8-07D2-4C14-937C-91862E200079}" vid="{05E7F61A-9743-4A42-A70E-E9BA4E76C928}"/>
    </a:ext>
  </a:extLst>
</a:theme>
</file>

<file path=ppt/theme/theme9.xml><?xml version="1.0" encoding="utf-8"?>
<a:theme xmlns:a="http://schemas.openxmlformats.org/drawingml/2006/main" name="Office Theme">
  <a:themeElements>
    <a:clrScheme name="Forge Ahead Palette">
      <a:dk1>
        <a:srgbClr val="003493"/>
      </a:dk1>
      <a:lt1>
        <a:srgbClr val="FFFFFF"/>
      </a:lt1>
      <a:dk2>
        <a:srgbClr val="00205B"/>
      </a:dk2>
      <a:lt2>
        <a:srgbClr val="FFB71B"/>
      </a:lt2>
      <a:accent1>
        <a:srgbClr val="B48400"/>
      </a:accent1>
      <a:accent2>
        <a:srgbClr val="49C1E0"/>
      </a:accent2>
      <a:accent3>
        <a:srgbClr val="96989A"/>
      </a:accent3>
      <a:accent4>
        <a:srgbClr val="000000"/>
      </a:accent4>
      <a:accent5>
        <a:srgbClr val="DB5729"/>
      </a:accent5>
      <a:accent6>
        <a:srgbClr val="00816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431e21e-af9d-492d-8e61-8529249f3e79">
      <UserInfo>
        <DisplayName>Josh Schorr</DisplayName>
        <AccountId>34</AccountId>
        <AccountType/>
      </UserInfo>
      <UserInfo>
        <DisplayName>Katherine Eng</DisplayName>
        <AccountId>19</AccountId>
        <AccountType/>
      </UserInfo>
      <UserInfo>
        <DisplayName>Phillip Bratta</DisplayName>
        <AccountId>29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F063D569687E044B996122539FB9998" ma:contentTypeVersion="11" ma:contentTypeDescription="Create a new document." ma:contentTypeScope="" ma:versionID="e26a728ccbcd7cf73eb7bf3bc07ff3a5">
  <xsd:schema xmlns:xsd="http://www.w3.org/2001/XMLSchema" xmlns:xs="http://www.w3.org/2001/XMLSchema" xmlns:p="http://schemas.microsoft.com/office/2006/metadata/properties" xmlns:ns2="4d0bf66a-4d21-48cd-ba90-7343736f688e" xmlns:ns3="c431e21e-af9d-492d-8e61-8529249f3e79" targetNamespace="http://schemas.microsoft.com/office/2006/metadata/properties" ma:root="true" ma:fieldsID="46f91ad80d7b893d4ca08ed95568afa0" ns2:_="" ns3:_="">
    <xsd:import namespace="4d0bf66a-4d21-48cd-ba90-7343736f688e"/>
    <xsd:import namespace="c431e21e-af9d-492d-8e61-8529249f3e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0bf66a-4d21-48cd-ba90-7343736f6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31e21e-af9d-492d-8e61-8529249f3e7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6CFBB7-2231-4DBA-8341-11068ADE5B51}">
  <ds:schemaRefs>
    <ds:schemaRef ds:uri="http://purl.org/dc/dcmitype/"/>
    <ds:schemaRef ds:uri="http://schemas.microsoft.com/office/infopath/2007/PartnerControls"/>
    <ds:schemaRef ds:uri="http://purl.org/dc/elements/1.1/"/>
    <ds:schemaRef ds:uri="http://schemas.microsoft.com/office/2006/documentManagement/types"/>
    <ds:schemaRef ds:uri="c431e21e-af9d-492d-8e61-8529249f3e79"/>
    <ds:schemaRef ds:uri="http://purl.org/dc/terms/"/>
    <ds:schemaRef ds:uri="http://schemas.openxmlformats.org/package/2006/metadata/core-properties"/>
    <ds:schemaRef ds:uri="4d0bf66a-4d21-48cd-ba90-7343736f688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C4B4E07-A299-4E66-A1FE-4925B9BDDE3D}">
  <ds:schemaRefs>
    <ds:schemaRef ds:uri="http://schemas.microsoft.com/sharepoint/v3/contenttype/forms"/>
  </ds:schemaRefs>
</ds:datastoreItem>
</file>

<file path=customXml/itemProps3.xml><?xml version="1.0" encoding="utf-8"?>
<ds:datastoreItem xmlns:ds="http://schemas.openxmlformats.org/officeDocument/2006/customXml" ds:itemID="{B52DE22B-9DDA-4F4D-A391-478B0CA351E2}">
  <ds:schemaRefs>
    <ds:schemaRef ds:uri="4d0bf66a-4d21-48cd-ba90-7343736f688e"/>
    <ds:schemaRef ds:uri="c431e21e-af9d-492d-8e61-8529249f3e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Designing for Inclusion - Architectural Trends and Social Justice (1)</Template>
  <TotalTime>0</TotalTime>
  <Words>2394</Words>
  <Application>Microsoft Office PowerPoint</Application>
  <PresentationFormat>Widescreen</PresentationFormat>
  <Paragraphs>355</Paragraphs>
  <Slides>31</Slides>
  <Notes>6</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31</vt:i4>
      </vt:variant>
    </vt:vector>
  </HeadingPairs>
  <TitlesOfParts>
    <vt:vector size="48" baseType="lpstr">
      <vt:lpstr>Arial</vt:lpstr>
      <vt:lpstr>Arial Black</vt:lpstr>
      <vt:lpstr>Calibri</vt:lpstr>
      <vt:lpstr>Courier New</vt:lpstr>
      <vt:lpstr>Georgia</vt:lpstr>
      <vt:lpstr>Symbol</vt:lpstr>
      <vt:lpstr>Times New Roman</vt:lpstr>
      <vt:lpstr>Verdana</vt:lpstr>
      <vt:lpstr>Access Board - Light</vt:lpstr>
      <vt:lpstr>1_Access Board - Dark</vt:lpstr>
      <vt:lpstr>1_Access Board - Light</vt:lpstr>
      <vt:lpstr>Access Board - Light</vt:lpstr>
      <vt:lpstr>Access Board - Dark</vt:lpstr>
      <vt:lpstr>2_Access Board - Light</vt:lpstr>
      <vt:lpstr>5_Office Theme</vt:lpstr>
      <vt:lpstr>3_Access Board - Light</vt:lpstr>
      <vt:lpstr>Office Theme</vt:lpstr>
      <vt:lpstr>Public meeting will begin momentarily</vt:lpstr>
      <vt:lpstr>      U.S. Access Board  Medical Diagnostic Equipment: Low Transfer Height   Public Information Meeting May 12, 2022</vt:lpstr>
      <vt:lpstr>Sachin Dev Pavithran, Ph.D.  </vt:lpstr>
      <vt:lpstr>Bobby Stinnette</vt:lpstr>
      <vt:lpstr>Background</vt:lpstr>
      <vt:lpstr>Background Continued…</vt:lpstr>
      <vt:lpstr>Rulemaking on Medical Diagnostic Equipment Standards</vt:lpstr>
      <vt:lpstr> Notice of Proposed Rulemaking  for MDE Standards</vt:lpstr>
      <vt:lpstr>Medical Diagnostic Equipment Final Rule</vt:lpstr>
      <vt:lpstr>Further Research</vt:lpstr>
      <vt:lpstr>Clive D’Souza, Ph.D. </vt:lpstr>
      <vt:lpstr>Goals of the AWM Project</vt:lpstr>
      <vt:lpstr>Data collection methods</vt:lpstr>
      <vt:lpstr>Study Sample</vt:lpstr>
      <vt:lpstr>Standards for Accessible Medical Diagnostic Equipment</vt:lpstr>
      <vt:lpstr>Occupied Seat Heights</vt:lpstr>
      <vt:lpstr>Demographic Proportions:  Study Sample vs. National Estimates </vt:lpstr>
      <vt:lpstr>Overview of the Resampling Methodology</vt:lpstr>
      <vt:lpstr>Percentile Plot: Proportionally Weighted Seat Heights </vt:lpstr>
      <vt:lpstr>Exploring Changes in Demographic Proportions</vt:lpstr>
      <vt:lpstr>Percentile Plot: Increase in Powered Wheelchair %</vt:lpstr>
      <vt:lpstr>Conclusion</vt:lpstr>
      <vt:lpstr>References</vt:lpstr>
      <vt:lpstr>Thank you!</vt:lpstr>
      <vt:lpstr>Questions  about the Study</vt:lpstr>
      <vt:lpstr>Request for Information</vt:lpstr>
      <vt:lpstr>Public Comments </vt:lpstr>
      <vt:lpstr>Written Comments</vt:lpstr>
      <vt:lpstr>Further Information</vt:lpstr>
      <vt:lpstr>Thank you for joining us today.  This concludes our event.  This event has been recorded, and the recording will be available on the Access Board’s homepage and its YouTube Channel soon. </vt:lpstr>
      <vt:lpstr>Next presenter…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event will begin momentarily.</dc:title>
  <dc:creator>Randall Duchesneau</dc:creator>
  <cp:lastModifiedBy>Phillip Bratta</cp:lastModifiedBy>
  <cp:revision>2</cp:revision>
  <dcterms:created xsi:type="dcterms:W3CDTF">2021-11-02T15:49:42Z</dcterms:created>
  <dcterms:modified xsi:type="dcterms:W3CDTF">2022-05-11T19:29:42Z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0x0101008F063D569687E044B996122539FB9998</vt:lpwstr>
  </property>
</Properties>
</file>